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25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A630-E5B4-578A-48CE-4EBED3D64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73931-EAF6-EC12-D1D1-07568B8F4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7B952-06EA-5D36-4C57-9B89EBBD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0155-4E47-C767-1001-13764EC0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7C10C-76B4-61DB-6FB4-FBE2C2E8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90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A4FC-03B0-0DB6-867A-17C708A0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621FE-A9C9-43C0-AE1C-33A049EAF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0BC67-3F7F-D180-656A-19EBE049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95D91-196A-F3E0-FE06-69C8164D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C72E2-3533-E69C-96CE-5C3B5197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15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4C6F9E-E7C1-E171-FC8E-76031A44E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D2DE5-BAF2-4327-0524-29FD56EA2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C22E9-75A6-3788-7315-387A6942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F7AC1-FF80-49B0-A81B-5E52CA02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CC81-703F-D498-93AC-00170332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39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8CBE-8BED-5340-4B48-FC5D4BB4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4937F-C8AC-6E15-F26C-07D7180D2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A2DB8-A925-F17D-586C-2077D033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50F6E-FC49-CFF2-A41C-C4A18AC1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EA8C5-0FB8-FB02-6AE2-948C37AE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28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ACBD-2A71-0D10-466F-E107FEEB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10F8-49E2-AA43-DAC3-4707E84A3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7E1C-EAA6-78B5-42DA-49254EA3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719F2-4261-CF18-1718-DD886369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D2EF4-8030-8878-0F43-C16E0FB6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2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6D68-D599-8B7B-88B8-16A63D57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9E1B-891C-C535-667A-005D6C5EC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A393B-63FE-F5AB-01E1-DCDB0EC80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BA259-B029-8FB9-FA30-8C855C19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0AA18-E954-1105-572B-0443FE0F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0F2D1-D9DC-4853-C3B3-8EF06093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28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F1FB-7D38-47C2-72BB-2E5121B9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650F1-5767-53FA-7413-46DB157BF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F891-F449-8394-7773-3A80BA2F9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39301-930E-394B-C05F-2C4EDF836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BAB05-B83F-1662-91A5-54712A185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DCCF1-C56C-88C2-DF8A-9C62FBF9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930D7-7885-851A-C951-80A5D293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CAE9A-48D8-2E74-D27C-29539E76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21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693E-2591-A34A-CD0F-81391F6B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CDCFE-64D7-2C16-C951-0300BBD8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81F1C-5309-416B-C544-D0A31A1F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24E82-A1D1-275D-1A9D-05FE733F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49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4EE27-5F8D-C870-60BB-249017F8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509A6-E476-E384-D601-9414527E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49D07-5540-79BD-8E34-58E713A2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94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BB49-CB26-7509-52EE-82E14A53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CC02C-B6BA-0E32-2A6B-207EBC21E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4D8DD-9CCE-E2A4-F8CA-5441513CC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9EB12-F4B0-1A65-F430-0F65E1A1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42C83-A372-05BB-147D-E725822E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1F49D-F3C6-5C0C-47E8-434BFF53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31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FFB2-E418-76E1-1B96-1C5122D4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72A34-BDCE-C5BE-AE76-6FBD16649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754B6-F820-E69E-D59B-FAFE00F40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D2EC6-E5C3-B8AF-109C-5E94D361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BBD7E-A9C2-7A63-88B0-BCABE1C2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6A6AE-8F5C-BC34-0C68-E63342CA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03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91207-C949-95D4-E5A8-E67F9611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8DC9-3483-9544-1D99-8F1C4929F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AA973-DC3F-5445-32BC-4DACA3163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A80E-853E-4AE8-9E2C-8019E10F50C5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B404E-DEA5-E5DD-BB3C-68DCF173E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AFEB9-A84A-0BC2-C391-2DB9F8516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0CCA5-5534-4CC0-91F1-F3580D7221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0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wiskunde.nl/wp-content/uploads/2021/09/PWN-10-jaar-PW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hyperlink" Target="https://www.linkedin.com/in/nicos-starreveld-b7625780/" TargetMode="External"/><Relationship Id="rId12" Type="http://schemas.openxmlformats.org/officeDocument/2006/relationships/image" Target="../media/image10.jpeg"/><Relationship Id="rId2" Type="http://schemas.openxmlformats.org/officeDocument/2006/relationships/hyperlink" Target="https://www.math4nl.nl/en/math4nl-community-ev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www.linkedin.com/company/math4nl/posts/?feedView=all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hyperlink" Target="https://www.linkedin.com/company/platform-wiskunde/posts/?feedView=a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DB805-C81C-2A3A-2A42-2C881DB3B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Nicos Starreveld</a:t>
            </a:r>
            <a:endParaRPr lang="nl-NL" sz="4000">
              <a:solidFill>
                <a:schemeClr val="tx2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471155E-ED43-C071-807B-CC647615E5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490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BA2B3A8E-8649-32F2-D4E8-D7D15EB9C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67" y="5761031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</a:rPr>
              <a:t>Communication and outreach officer</a:t>
            </a:r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3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1E501-B759-4BF9-1303-F78ED94C3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14" r="-5742" b="-2"/>
          <a:stretch/>
        </p:blipFill>
        <p:spPr>
          <a:xfrm>
            <a:off x="-3047" y="10"/>
            <a:ext cx="7981633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6B0A6-1EDD-0EC1-3C0E-C8E3BBC421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20683" y="1232899"/>
            <a:ext cx="4668267" cy="5250094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r>
              <a:rPr lang="en-US" sz="2400" b="1" dirty="0">
                <a:latin typeface="+mj-lt"/>
              </a:rPr>
              <a:t>2014 - 2018</a:t>
            </a:r>
            <a:r>
              <a:rPr lang="en-US" sz="2400" dirty="0">
                <a:latin typeface="+mj-lt"/>
              </a:rPr>
              <a:t> Research at the UvA in probability theory, operation research, random graphs.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2018 – 2024 </a:t>
            </a:r>
            <a:r>
              <a:rPr lang="en-US" sz="2400" dirty="0">
                <a:latin typeface="+mj-lt"/>
              </a:rPr>
              <a:t>Teacher in the bachelor of mathematics of the UvA.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2018 – 2024 </a:t>
            </a:r>
            <a:r>
              <a:rPr lang="en-US" sz="2400" dirty="0">
                <a:latin typeface="+mj-lt"/>
              </a:rPr>
              <a:t>Coordinator of science Communication at NETWORKS.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Sept -…  Communication and Outreach at Platform Wiskunde Nederland</a:t>
            </a:r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47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1E501-B759-4BF9-1303-F78ED94C3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9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6B0A6-1EDD-0EC1-3C0E-C8E3BBC421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3670" y="2670505"/>
            <a:ext cx="4288604" cy="37427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A central institution within Dutch Mathematics so that all relevant matters can be managed effectively.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65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67C3A15-B7C4-7B8B-E8EB-CA6FB94A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63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7E2BDB7-3285-C816-F781-461E8E149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3860" y="0"/>
            <a:ext cx="8569842" cy="6882866"/>
          </a:xfrm>
        </p:spPr>
      </p:pic>
    </p:spTree>
    <p:extLst>
      <p:ext uri="{BB962C8B-B14F-4D97-AF65-F5344CB8AC3E}">
        <p14:creationId xmlns:p14="http://schemas.microsoft.com/office/powerpoint/2010/main" val="133698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1E501-B759-4BF9-1303-F78ED94C3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9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6B0A6-1EDD-0EC1-3C0E-C8E3BBC421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6686" y="1119883"/>
            <a:ext cx="3815993" cy="474885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Goal is to strengthen the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financial,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administrative,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scientific and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public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position of mathematics research and mathematics education in the Netherlands.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23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1E501-B759-4BF9-1303-F78ED94C3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9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6B0A6-1EDD-0EC1-3C0E-C8E3BBC421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9976" y="2126752"/>
            <a:ext cx="3815993" cy="3390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Five committees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 research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 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 innovation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 publications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 publicity</a:t>
            </a:r>
          </a:p>
        </p:txBody>
      </p:sp>
    </p:spTree>
    <p:extLst>
      <p:ext uri="{BB962C8B-B14F-4D97-AF65-F5344CB8AC3E}">
        <p14:creationId xmlns:p14="http://schemas.microsoft.com/office/powerpoint/2010/main" val="127576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1E501-B759-4BF9-1303-F78ED94C3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9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6B0A6-1EDD-0EC1-3C0E-C8E3BBC421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7235" y="1643865"/>
            <a:ext cx="4309152" cy="48494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</a:rPr>
              <a:t>Participates actively in policy making.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Finances initiatives that support Dutch mathematics.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Initiates collaborations with industry and society.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Advertises mathematics to the public and the press. </a:t>
            </a:r>
          </a:p>
          <a:p>
            <a:pPr>
              <a:buFontTx/>
              <a:buChar char="-"/>
            </a:pPr>
            <a:r>
              <a:rPr lang="en-US" dirty="0">
                <a:latin typeface="+mj-lt"/>
              </a:rPr>
              <a:t>Supports community building.</a:t>
            </a:r>
          </a:p>
        </p:txBody>
      </p:sp>
    </p:spTree>
    <p:extLst>
      <p:ext uri="{BB962C8B-B14F-4D97-AF65-F5344CB8AC3E}">
        <p14:creationId xmlns:p14="http://schemas.microsoft.com/office/powerpoint/2010/main" val="137959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1E501-B759-4BF9-1303-F78ED94C3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9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hlinkClick r:id="rId3"/>
            <a:extLst>
              <a:ext uri="{FF2B5EF4-FFF2-40B4-BE49-F238E27FC236}">
                <a16:creationId xmlns:a16="http://schemas.microsoft.com/office/drawing/2014/main" id="{B6A9F9EF-2B45-4DBD-60B9-FA043962F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543" y="1974969"/>
            <a:ext cx="3254577" cy="32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7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hlinkClick r:id="rId2"/>
            <a:extLst>
              <a:ext uri="{FF2B5EF4-FFF2-40B4-BE49-F238E27FC236}">
                <a16:creationId xmlns:a16="http://schemas.microsoft.com/office/drawing/2014/main" id="{D7244167-D9E1-66BC-110B-A5120369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D114B-B868-3C39-A643-FC6007738AA7}"/>
              </a:ext>
            </a:extLst>
          </p:cNvPr>
          <p:cNvSpPr txBox="1"/>
          <p:nvPr/>
        </p:nvSpPr>
        <p:spPr>
          <a:xfrm>
            <a:off x="9364250" y="523982"/>
            <a:ext cx="2584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7BD25"/>
                </a:solidFill>
                <a:latin typeface="+mj-lt"/>
              </a:rPr>
              <a:t>PWN newsletter</a:t>
            </a:r>
          </a:p>
          <a:p>
            <a:endParaRPr lang="en-US" b="1" dirty="0">
              <a:latin typeface="+mj-lt"/>
            </a:endParaRPr>
          </a:p>
          <a:p>
            <a:endParaRPr lang="nl-NL" b="1" dirty="0">
              <a:latin typeface="+mj-lt"/>
            </a:endParaRP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839E615-9BFC-0A24-1EF8-985C4FCA8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50" y="947149"/>
            <a:ext cx="2584593" cy="2584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DFB0D-49C1-2EFF-9E62-96312B55022D}"/>
              </a:ext>
            </a:extLst>
          </p:cNvPr>
          <p:cNvSpPr txBox="1"/>
          <p:nvPr/>
        </p:nvSpPr>
        <p:spPr>
          <a:xfrm>
            <a:off x="5964407" y="-273551"/>
            <a:ext cx="34477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  <a:p>
            <a:r>
              <a:rPr lang="en-US" sz="2800" b="1" kern="0" dirty="0">
                <a:solidFill>
                  <a:srgbClr val="87BD25"/>
                </a:solidFill>
                <a:latin typeface="+mj-lt"/>
                <a:ea typeface="Calibri" panose="020F0502020204030204" pitchFamily="34" charset="0"/>
              </a:rPr>
              <a:t>PWN website</a:t>
            </a:r>
          </a:p>
          <a:p>
            <a:r>
              <a:rPr lang="en-US" sz="2000" b="1" kern="0" dirty="0">
                <a:solidFill>
                  <a:srgbClr val="87BD25"/>
                </a:solidFill>
                <a:latin typeface="+mj-lt"/>
                <a:ea typeface="Calibri" panose="020F0502020204030204" pitchFamily="34" charset="0"/>
              </a:rPr>
              <a:t>www.platformwiskunde.nl</a:t>
            </a:r>
          </a:p>
          <a:p>
            <a:endParaRPr lang="en-US" sz="2400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nl-NL" dirty="0">
              <a:latin typeface="+mj-lt"/>
            </a:endParaRPr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5DD8BEE-191F-BEF3-AE5C-4EE80FA79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09" y="947149"/>
            <a:ext cx="2584593" cy="2584593"/>
          </a:xfrm>
          <a:prstGeom prst="rect">
            <a:avLst/>
          </a:prstGeom>
        </p:spPr>
      </p:pic>
      <p:pic>
        <p:nvPicPr>
          <p:cNvPr id="3078" name="Picture 6" descr="The Benefits of Using LinkedIn For Your Career – Co-ops + Careers |  Wentworth Institute of Technology">
            <a:extLst>
              <a:ext uri="{FF2B5EF4-FFF2-40B4-BE49-F238E27FC236}">
                <a16:creationId xmlns:a16="http://schemas.microsoft.com/office/drawing/2014/main" id="{70ECB070-5031-B60C-1422-D25F0155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09" y="3690613"/>
            <a:ext cx="38481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icos Starreveld">
            <a:hlinkClick r:id="rId7"/>
            <a:extLst>
              <a:ext uri="{FF2B5EF4-FFF2-40B4-BE49-F238E27FC236}">
                <a16:creationId xmlns:a16="http://schemas.microsoft.com/office/drawing/2014/main" id="{F2E06B25-723C-316A-6584-56BE8E4C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3926"/>
            <a:ext cx="1020640" cy="10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latform Wiskunde logo">
            <a:hlinkClick r:id="rId9"/>
            <a:extLst>
              <a:ext uri="{FF2B5EF4-FFF2-40B4-BE49-F238E27FC236}">
                <a16:creationId xmlns:a16="http://schemas.microsoft.com/office/drawing/2014/main" id="{CC84DA0B-495D-D758-D7F2-6E4214E6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81" y="4841204"/>
            <a:ext cx="2006083" cy="20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th4NL logo">
            <a:hlinkClick r:id="rId11"/>
            <a:extLst>
              <a:ext uri="{FF2B5EF4-FFF2-40B4-BE49-F238E27FC236}">
                <a16:creationId xmlns:a16="http://schemas.microsoft.com/office/drawing/2014/main" id="{D82E3652-3C97-DE48-42C1-9631D563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509" y="483450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75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151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Nicos Starreveld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Nicos Starreveld</dc:title>
  <dc:creator>Nicos Starreveld</dc:creator>
  <cp:lastModifiedBy>gunzeln</cp:lastModifiedBy>
  <cp:revision>2</cp:revision>
  <dcterms:created xsi:type="dcterms:W3CDTF">2024-09-25T14:10:27Z</dcterms:created>
  <dcterms:modified xsi:type="dcterms:W3CDTF">2024-11-09T10:17:27Z</dcterms:modified>
</cp:coreProperties>
</file>