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7" r:id="rId3"/>
    <p:sldId id="268" r:id="rId4"/>
    <p:sldId id="286" r:id="rId5"/>
    <p:sldId id="295" r:id="rId6"/>
    <p:sldId id="279" r:id="rId7"/>
    <p:sldId id="304" r:id="rId8"/>
    <p:sldId id="305" r:id="rId9"/>
    <p:sldId id="306" r:id="rId10"/>
    <p:sldId id="281" r:id="rId11"/>
    <p:sldId id="296" r:id="rId12"/>
    <p:sldId id="288" r:id="rId13"/>
    <p:sldId id="287" r:id="rId14"/>
    <p:sldId id="292" r:id="rId15"/>
    <p:sldId id="290" r:id="rId16"/>
    <p:sldId id="294" r:id="rId17"/>
    <p:sldId id="282" r:id="rId18"/>
  </p:sldIdLst>
  <p:sldSz cx="9144000" cy="5143500" type="screen16x9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28B37"/>
    <a:srgbClr val="FFCC00"/>
    <a:srgbClr val="C5FFC5"/>
    <a:srgbClr val="007A37"/>
    <a:srgbClr val="F1EFEF"/>
    <a:srgbClr val="00729A"/>
    <a:srgbClr val="00CC00"/>
    <a:srgbClr val="8C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51" autoAdjust="0"/>
    <p:restoredTop sz="94843" autoAdjust="0"/>
  </p:normalViewPr>
  <p:slideViewPr>
    <p:cSldViewPr snapToGrid="0" showGuides="1">
      <p:cViewPr>
        <p:scale>
          <a:sx n="100" d="100"/>
          <a:sy n="100" d="100"/>
        </p:scale>
        <p:origin x="58" y="240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-14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9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104401"/>
            <a:ext cx="9144000" cy="103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Department, Sub department or Capacity group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84612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7063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the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12000" tIns="306000" rIns="6120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presentation over two lines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12000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20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260000"/>
            <a:ext cx="7922712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12000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3" r:id="rId6"/>
    <p:sldLayoutId id="21474836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ct val="1000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500.png"/><Relationship Id="rId7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2.png"/><Relationship Id="rId7" Type="http://schemas.openxmlformats.org/officeDocument/2006/relationships/image" Target="../media/image50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54.png"/><Relationship Id="rId9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7.sv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0.svg"/><Relationship Id="rId5" Type="http://schemas.openxmlformats.org/officeDocument/2006/relationships/image" Target="../media/image580.png"/><Relationship Id="rId15" Type="http://schemas.openxmlformats.org/officeDocument/2006/relationships/image" Target="../media/image64.svg"/><Relationship Id="rId10" Type="http://schemas.openxmlformats.org/officeDocument/2006/relationships/image" Target="../media/image44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2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Department of Mathematics and Computer Science, Eindhoven University of Technology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-1" y="1410723"/>
            <a:ext cx="9144001" cy="244349"/>
          </a:xfrm>
        </p:spPr>
        <p:txBody>
          <a:bodyPr/>
          <a:lstStyle/>
          <a:p>
            <a:pPr algn="r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-1" y="562079"/>
            <a:ext cx="9144000" cy="848643"/>
          </a:xfrm>
        </p:spPr>
        <p:txBody>
          <a:bodyPr/>
          <a:lstStyle/>
          <a:p>
            <a:r>
              <a:rPr lang="en-US" dirty="0"/>
              <a:t>A Faster Exponential Time Algorithm for </a:t>
            </a:r>
            <a:br>
              <a:rPr lang="en-US" dirty="0"/>
            </a:br>
            <a:r>
              <a:rPr lang="en-US" dirty="0"/>
              <a:t>	     </a:t>
            </a:r>
            <a:r>
              <a:rPr lang="en-US" sz="2800" dirty="0"/>
              <a:t>Bin Packing with Constant Number of Bins</a:t>
            </a:r>
            <a:endParaRPr lang="nl-NL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9D2FF0E-4451-489D-BEAA-B7A4F0A3732A}"/>
              </a:ext>
            </a:extLst>
          </p:cNvPr>
          <p:cNvSpPr txBox="1"/>
          <p:nvPr/>
        </p:nvSpPr>
        <p:spPr>
          <a:xfrm>
            <a:off x="802128" y="1852306"/>
            <a:ext cx="143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Jesper Nederlof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D291FC90-D485-4CC9-B8F7-EF6FFEDC65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6995" y="16003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nl-NL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6DEC74AB-7DE7-4771-BEAE-25C730652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395" y="17527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nl-NL"/>
          </a:p>
        </p:txBody>
      </p:sp>
      <p:pic>
        <p:nvPicPr>
          <p:cNvPr id="17" name="Picture 16" descr="A close up of a person&#10;&#10;Description automatically generated">
            <a:extLst>
              <a:ext uri="{FF2B5EF4-FFF2-40B4-BE49-F238E27FC236}">
                <a16:creationId xmlns:a16="http://schemas.microsoft.com/office/drawing/2014/main" id="{2C63D83D-0E2C-4AE9-A3C0-6CCBF48A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728" y="2162552"/>
            <a:ext cx="1193286" cy="1433512"/>
          </a:xfrm>
          <a:prstGeom prst="rect">
            <a:avLst/>
          </a:prstGeom>
        </p:spPr>
      </p:pic>
      <p:pic>
        <p:nvPicPr>
          <p:cNvPr id="19" name="Picture 18" descr="A person wearing glasses&#10;&#10;Description automatically generated">
            <a:extLst>
              <a:ext uri="{FF2B5EF4-FFF2-40B4-BE49-F238E27FC236}">
                <a16:creationId xmlns:a16="http://schemas.microsoft.com/office/drawing/2014/main" id="{AD291A89-C377-4248-896C-FAEEA84D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681" y="2162552"/>
            <a:ext cx="1433512" cy="1433512"/>
          </a:xfrm>
          <a:prstGeom prst="rect">
            <a:avLst/>
          </a:prstGeom>
        </p:spPr>
      </p:pic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A33957E-0400-4AE5-84DC-86C04BEA1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196" y="2162552"/>
            <a:ext cx="1340649" cy="1396509"/>
          </a:xfrm>
          <a:prstGeom prst="rect">
            <a:avLst/>
          </a:prstGeom>
        </p:spPr>
      </p:pic>
      <p:pic>
        <p:nvPicPr>
          <p:cNvPr id="22" name="Picture 2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F0BF090-837C-4478-BBA0-4A9EB9EA2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13" y="2151632"/>
            <a:ext cx="1003989" cy="1404180"/>
          </a:xfrm>
          <a:prstGeom prst="rect">
            <a:avLst/>
          </a:prstGeom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531A8864-6136-4C39-88A0-0D0DB06CC6D7}"/>
              </a:ext>
            </a:extLst>
          </p:cNvPr>
          <p:cNvSpPr txBox="1"/>
          <p:nvPr/>
        </p:nvSpPr>
        <p:spPr>
          <a:xfrm>
            <a:off x="1137230" y="3552523"/>
            <a:ext cx="670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+mn-lt"/>
              </a:rPr>
              <a:t>  UU		Warsaw		       TU/e	                  	  Saarbrucken</a:t>
            </a:r>
            <a:endParaRPr lang="nl-NL" dirty="0">
              <a:latin typeface="+mn-lt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4951D5D-2A91-459B-8BAF-60637C2CFE58}"/>
              </a:ext>
            </a:extLst>
          </p:cNvPr>
          <p:cNvSpPr txBox="1"/>
          <p:nvPr/>
        </p:nvSpPr>
        <p:spPr>
          <a:xfrm>
            <a:off x="2719526" y="1857997"/>
            <a:ext cx="143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Jakub Pawlewicz 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2EB24F85-EBC3-4476-AA36-2DB46B05014D}"/>
              </a:ext>
            </a:extLst>
          </p:cNvPr>
          <p:cNvSpPr txBox="1"/>
          <p:nvPr/>
        </p:nvSpPr>
        <p:spPr>
          <a:xfrm>
            <a:off x="4356305" y="1881856"/>
            <a:ext cx="207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Céline Swennenhuis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AC125D8-C448-4685-BAA7-F05FA06E6E74}"/>
              </a:ext>
            </a:extLst>
          </p:cNvPr>
          <p:cNvSpPr txBox="1"/>
          <p:nvPr/>
        </p:nvSpPr>
        <p:spPr>
          <a:xfrm>
            <a:off x="6242697" y="1881856"/>
            <a:ext cx="2331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Karol Węgrzycki</a:t>
            </a:r>
          </a:p>
        </p:txBody>
      </p:sp>
    </p:spTree>
    <p:extLst>
      <p:ext uri="{BB962C8B-B14F-4D97-AF65-F5344CB8AC3E}">
        <p14:creationId xmlns:p14="http://schemas.microsoft.com/office/powerpoint/2010/main" val="74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CA7A-61F9-4146-88BE-0AD2CEE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m1">
                <a:extLst>
                  <a:ext uri="{FF2B5EF4-FFF2-40B4-BE49-F238E27FC236}">
                    <a16:creationId xmlns:a16="http://schemas.microsoft.com/office/drawing/2014/main" id="{E7907D29-A2C7-4F6A-B7E4-88F129FD5F3A}"/>
                  </a:ext>
                </a:extLst>
              </p:cNvPr>
              <p:cNvSpPr/>
              <p:nvPr/>
            </p:nvSpPr>
            <p:spPr>
              <a:xfrm>
                <a:off x="908341" y="1038757"/>
                <a:ext cx="3317584" cy="1085288"/>
              </a:xfrm>
              <a:prstGeom prst="roundRect">
                <a:avLst/>
              </a:prstGeom>
              <a:solidFill>
                <a:srgbClr val="C5FFC5">
                  <a:alpha val="44706"/>
                </a:srgbClr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2"/>
                    </a:solidFill>
                  </a:rPr>
                  <a:t> </a:t>
                </a:r>
                <a:endParaRPr lang="nl-NL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nl-NL" dirty="0">
                    <a:solidFill>
                      <a:schemeClr val="tx1"/>
                    </a:solidFill>
                  </a:rPr>
                  <a:t>Algorithm A runs in time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e>
                      <m:sup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hm1">
                <a:extLst>
                  <a:ext uri="{FF2B5EF4-FFF2-40B4-BE49-F238E27FC236}">
                    <a16:creationId xmlns:a16="http://schemas.microsoft.com/office/drawing/2014/main" id="{E7907D29-A2C7-4F6A-B7E4-88F129FD5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1" y="1038757"/>
                <a:ext cx="3317584" cy="10852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hm2">
                <a:extLst>
                  <a:ext uri="{FF2B5EF4-FFF2-40B4-BE49-F238E27FC236}">
                    <a16:creationId xmlns:a16="http://schemas.microsoft.com/office/drawing/2014/main" id="{2280749F-8922-4865-9D54-FEDF27A285F9}"/>
                  </a:ext>
                </a:extLst>
              </p:cNvPr>
              <p:cNvSpPr/>
              <p:nvPr/>
            </p:nvSpPr>
            <p:spPr>
              <a:xfrm>
                <a:off x="4470463" y="1038757"/>
                <a:ext cx="3317583" cy="1085288"/>
              </a:xfrm>
              <a:prstGeom prst="roundRect">
                <a:avLst/>
              </a:prstGeom>
              <a:solidFill>
                <a:srgbClr val="C5FFC5">
                  <a:alpha val="44706"/>
                </a:srgbClr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Algorithm B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hm2">
                <a:extLst>
                  <a:ext uri="{FF2B5EF4-FFF2-40B4-BE49-F238E27FC236}">
                    <a16:creationId xmlns:a16="http://schemas.microsoft.com/office/drawing/2014/main" id="{2280749F-8922-4865-9D54-FEDF27A28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63" y="1038757"/>
                <a:ext cx="3317583" cy="108528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0109F5-B318-4AB4-95B8-CE8AF63CEDA1}"/>
                  </a:ext>
                </a:extLst>
              </p:cNvPr>
              <p:cNvSpPr/>
              <p:nvPr/>
            </p:nvSpPr>
            <p:spPr>
              <a:xfrm>
                <a:off x="6129254" y="137598"/>
                <a:ext cx="2919307" cy="776116"/>
              </a:xfrm>
              <a:custGeom>
                <a:avLst/>
                <a:gdLst>
                  <a:gd name="connsiteX0" fmla="*/ 0 w 2919307"/>
                  <a:gd name="connsiteY0" fmla="*/ 0 h 776116"/>
                  <a:gd name="connsiteX1" fmla="*/ 613054 w 2919307"/>
                  <a:gd name="connsiteY1" fmla="*/ 0 h 776116"/>
                  <a:gd name="connsiteX2" fmla="*/ 1109337 w 2919307"/>
                  <a:gd name="connsiteY2" fmla="*/ 0 h 776116"/>
                  <a:gd name="connsiteX3" fmla="*/ 1664005 w 2919307"/>
                  <a:gd name="connsiteY3" fmla="*/ 0 h 776116"/>
                  <a:gd name="connsiteX4" fmla="*/ 2277059 w 2919307"/>
                  <a:gd name="connsiteY4" fmla="*/ 0 h 776116"/>
                  <a:gd name="connsiteX5" fmla="*/ 2919307 w 2919307"/>
                  <a:gd name="connsiteY5" fmla="*/ 0 h 776116"/>
                  <a:gd name="connsiteX6" fmla="*/ 2919307 w 2919307"/>
                  <a:gd name="connsiteY6" fmla="*/ 372536 h 776116"/>
                  <a:gd name="connsiteX7" fmla="*/ 2919307 w 2919307"/>
                  <a:gd name="connsiteY7" fmla="*/ 776116 h 776116"/>
                  <a:gd name="connsiteX8" fmla="*/ 2335446 w 2919307"/>
                  <a:gd name="connsiteY8" fmla="*/ 776116 h 776116"/>
                  <a:gd name="connsiteX9" fmla="*/ 1722391 w 2919307"/>
                  <a:gd name="connsiteY9" fmla="*/ 776116 h 776116"/>
                  <a:gd name="connsiteX10" fmla="*/ 1226109 w 2919307"/>
                  <a:gd name="connsiteY10" fmla="*/ 776116 h 776116"/>
                  <a:gd name="connsiteX11" fmla="*/ 671441 w 2919307"/>
                  <a:gd name="connsiteY11" fmla="*/ 776116 h 776116"/>
                  <a:gd name="connsiteX12" fmla="*/ 0 w 2919307"/>
                  <a:gd name="connsiteY12" fmla="*/ 776116 h 776116"/>
                  <a:gd name="connsiteX13" fmla="*/ 0 w 2919307"/>
                  <a:gd name="connsiteY13" fmla="*/ 372536 h 776116"/>
                  <a:gd name="connsiteX14" fmla="*/ 0 w 2919307"/>
                  <a:gd name="connsiteY14" fmla="*/ 0 h 77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9307" h="776116" fill="none" extrusionOk="0">
                    <a:moveTo>
                      <a:pt x="0" y="0"/>
                    </a:moveTo>
                    <a:cubicBezTo>
                      <a:pt x="300120" y="10109"/>
                      <a:pt x="452762" y="-704"/>
                      <a:pt x="613054" y="0"/>
                    </a:cubicBezTo>
                    <a:cubicBezTo>
                      <a:pt x="773346" y="704"/>
                      <a:pt x="944848" y="-4133"/>
                      <a:pt x="1109337" y="0"/>
                    </a:cubicBezTo>
                    <a:cubicBezTo>
                      <a:pt x="1273826" y="4133"/>
                      <a:pt x="1408039" y="14724"/>
                      <a:pt x="1664005" y="0"/>
                    </a:cubicBezTo>
                    <a:cubicBezTo>
                      <a:pt x="1919971" y="-14724"/>
                      <a:pt x="2131947" y="-23325"/>
                      <a:pt x="2277059" y="0"/>
                    </a:cubicBezTo>
                    <a:cubicBezTo>
                      <a:pt x="2422171" y="23325"/>
                      <a:pt x="2780634" y="-29546"/>
                      <a:pt x="2919307" y="0"/>
                    </a:cubicBezTo>
                    <a:cubicBezTo>
                      <a:pt x="2932103" y="110178"/>
                      <a:pt x="2925164" y="246156"/>
                      <a:pt x="2919307" y="372536"/>
                    </a:cubicBezTo>
                    <a:cubicBezTo>
                      <a:pt x="2913450" y="498916"/>
                      <a:pt x="2936507" y="619082"/>
                      <a:pt x="2919307" y="776116"/>
                    </a:cubicBezTo>
                    <a:cubicBezTo>
                      <a:pt x="2636183" y="781620"/>
                      <a:pt x="2510767" y="762274"/>
                      <a:pt x="2335446" y="776116"/>
                    </a:cubicBezTo>
                    <a:cubicBezTo>
                      <a:pt x="2160125" y="789958"/>
                      <a:pt x="1855113" y="799133"/>
                      <a:pt x="1722391" y="776116"/>
                    </a:cubicBezTo>
                    <a:cubicBezTo>
                      <a:pt x="1589669" y="753099"/>
                      <a:pt x="1421635" y="791914"/>
                      <a:pt x="1226109" y="776116"/>
                    </a:cubicBezTo>
                    <a:cubicBezTo>
                      <a:pt x="1030583" y="760318"/>
                      <a:pt x="939402" y="764137"/>
                      <a:pt x="671441" y="776116"/>
                    </a:cubicBezTo>
                    <a:cubicBezTo>
                      <a:pt x="403480" y="788095"/>
                      <a:pt x="147665" y="792704"/>
                      <a:pt x="0" y="776116"/>
                    </a:cubicBezTo>
                    <a:cubicBezTo>
                      <a:pt x="17332" y="650477"/>
                      <a:pt x="-16768" y="491805"/>
                      <a:pt x="0" y="372536"/>
                    </a:cubicBezTo>
                    <a:cubicBezTo>
                      <a:pt x="16768" y="253267"/>
                      <a:pt x="15756" y="100816"/>
                      <a:pt x="0" y="0"/>
                    </a:cubicBezTo>
                    <a:close/>
                  </a:path>
                  <a:path w="2919307" h="776116" stroke="0" extrusionOk="0">
                    <a:moveTo>
                      <a:pt x="0" y="0"/>
                    </a:moveTo>
                    <a:cubicBezTo>
                      <a:pt x="133795" y="-1767"/>
                      <a:pt x="433234" y="4277"/>
                      <a:pt x="642248" y="0"/>
                    </a:cubicBezTo>
                    <a:cubicBezTo>
                      <a:pt x="851262" y="-4277"/>
                      <a:pt x="942023" y="-19097"/>
                      <a:pt x="1196916" y="0"/>
                    </a:cubicBezTo>
                    <a:cubicBezTo>
                      <a:pt x="1451809" y="19097"/>
                      <a:pt x="1589805" y="17818"/>
                      <a:pt x="1693198" y="0"/>
                    </a:cubicBezTo>
                    <a:cubicBezTo>
                      <a:pt x="1796591" y="-17818"/>
                      <a:pt x="1990073" y="13289"/>
                      <a:pt x="2277059" y="0"/>
                    </a:cubicBezTo>
                    <a:cubicBezTo>
                      <a:pt x="2564045" y="-13289"/>
                      <a:pt x="2758369" y="-9933"/>
                      <a:pt x="2919307" y="0"/>
                    </a:cubicBezTo>
                    <a:cubicBezTo>
                      <a:pt x="2929855" y="112356"/>
                      <a:pt x="2902211" y="256518"/>
                      <a:pt x="2919307" y="380297"/>
                    </a:cubicBezTo>
                    <a:cubicBezTo>
                      <a:pt x="2936403" y="504076"/>
                      <a:pt x="2918054" y="629893"/>
                      <a:pt x="2919307" y="776116"/>
                    </a:cubicBezTo>
                    <a:cubicBezTo>
                      <a:pt x="2704595" y="769939"/>
                      <a:pt x="2579114" y="752343"/>
                      <a:pt x="2335446" y="776116"/>
                    </a:cubicBezTo>
                    <a:cubicBezTo>
                      <a:pt x="2091778" y="799889"/>
                      <a:pt x="2001979" y="753508"/>
                      <a:pt x="1839163" y="776116"/>
                    </a:cubicBezTo>
                    <a:cubicBezTo>
                      <a:pt x="1676347" y="798724"/>
                      <a:pt x="1534276" y="752663"/>
                      <a:pt x="1255302" y="776116"/>
                    </a:cubicBezTo>
                    <a:cubicBezTo>
                      <a:pt x="976328" y="799569"/>
                      <a:pt x="797288" y="749395"/>
                      <a:pt x="642248" y="776116"/>
                    </a:cubicBezTo>
                    <a:cubicBezTo>
                      <a:pt x="487208" y="802837"/>
                      <a:pt x="314853" y="756592"/>
                      <a:pt x="0" y="776116"/>
                    </a:cubicBezTo>
                    <a:cubicBezTo>
                      <a:pt x="-8848" y="591083"/>
                      <a:pt x="400" y="464306"/>
                      <a:pt x="0" y="380297"/>
                    </a:cubicBezTo>
                    <a:cubicBezTo>
                      <a:pt x="-400" y="296288"/>
                      <a:pt x="4841" y="115387"/>
                      <a:pt x="0" y="0"/>
                    </a:cubicBezTo>
                    <a:close/>
                  </a:path>
                </a:pathLst>
              </a:custGeom>
              <a:solidFill>
                <a:srgbClr val="007A37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0109F5-B318-4AB4-95B8-CE8AF63CE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4" y="137598"/>
                <a:ext cx="2919307" cy="776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custGeom>
                        <a:avLst/>
                        <a:gdLst>
                          <a:gd name="connsiteX0" fmla="*/ 0 w 2919307"/>
                          <a:gd name="connsiteY0" fmla="*/ 0 h 776116"/>
                          <a:gd name="connsiteX1" fmla="*/ 613054 w 2919307"/>
                          <a:gd name="connsiteY1" fmla="*/ 0 h 776116"/>
                          <a:gd name="connsiteX2" fmla="*/ 1109337 w 2919307"/>
                          <a:gd name="connsiteY2" fmla="*/ 0 h 776116"/>
                          <a:gd name="connsiteX3" fmla="*/ 1664005 w 2919307"/>
                          <a:gd name="connsiteY3" fmla="*/ 0 h 776116"/>
                          <a:gd name="connsiteX4" fmla="*/ 2277059 w 2919307"/>
                          <a:gd name="connsiteY4" fmla="*/ 0 h 776116"/>
                          <a:gd name="connsiteX5" fmla="*/ 2919307 w 2919307"/>
                          <a:gd name="connsiteY5" fmla="*/ 0 h 776116"/>
                          <a:gd name="connsiteX6" fmla="*/ 2919307 w 2919307"/>
                          <a:gd name="connsiteY6" fmla="*/ 372536 h 776116"/>
                          <a:gd name="connsiteX7" fmla="*/ 2919307 w 2919307"/>
                          <a:gd name="connsiteY7" fmla="*/ 776116 h 776116"/>
                          <a:gd name="connsiteX8" fmla="*/ 2335446 w 2919307"/>
                          <a:gd name="connsiteY8" fmla="*/ 776116 h 776116"/>
                          <a:gd name="connsiteX9" fmla="*/ 1722391 w 2919307"/>
                          <a:gd name="connsiteY9" fmla="*/ 776116 h 776116"/>
                          <a:gd name="connsiteX10" fmla="*/ 1226109 w 2919307"/>
                          <a:gd name="connsiteY10" fmla="*/ 776116 h 776116"/>
                          <a:gd name="connsiteX11" fmla="*/ 671441 w 2919307"/>
                          <a:gd name="connsiteY11" fmla="*/ 776116 h 776116"/>
                          <a:gd name="connsiteX12" fmla="*/ 0 w 2919307"/>
                          <a:gd name="connsiteY12" fmla="*/ 776116 h 776116"/>
                          <a:gd name="connsiteX13" fmla="*/ 0 w 2919307"/>
                          <a:gd name="connsiteY13" fmla="*/ 372536 h 776116"/>
                          <a:gd name="connsiteX14" fmla="*/ 0 w 2919307"/>
                          <a:gd name="connsiteY14" fmla="*/ 0 h 7761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919307" h="776116" fill="none" extrusionOk="0">
                            <a:moveTo>
                              <a:pt x="0" y="0"/>
                            </a:moveTo>
                            <a:cubicBezTo>
                              <a:pt x="300120" y="10109"/>
                              <a:pt x="452762" y="-704"/>
                              <a:pt x="613054" y="0"/>
                            </a:cubicBezTo>
                            <a:cubicBezTo>
                              <a:pt x="773346" y="704"/>
                              <a:pt x="944848" y="-4133"/>
                              <a:pt x="1109337" y="0"/>
                            </a:cubicBezTo>
                            <a:cubicBezTo>
                              <a:pt x="1273826" y="4133"/>
                              <a:pt x="1408039" y="14724"/>
                              <a:pt x="1664005" y="0"/>
                            </a:cubicBezTo>
                            <a:cubicBezTo>
                              <a:pt x="1919971" y="-14724"/>
                              <a:pt x="2131947" y="-23325"/>
                              <a:pt x="2277059" y="0"/>
                            </a:cubicBezTo>
                            <a:cubicBezTo>
                              <a:pt x="2422171" y="23325"/>
                              <a:pt x="2780634" y="-29546"/>
                              <a:pt x="2919307" y="0"/>
                            </a:cubicBezTo>
                            <a:cubicBezTo>
                              <a:pt x="2932103" y="110178"/>
                              <a:pt x="2925164" y="246156"/>
                              <a:pt x="2919307" y="372536"/>
                            </a:cubicBezTo>
                            <a:cubicBezTo>
                              <a:pt x="2913450" y="498916"/>
                              <a:pt x="2936507" y="619082"/>
                              <a:pt x="2919307" y="776116"/>
                            </a:cubicBezTo>
                            <a:cubicBezTo>
                              <a:pt x="2636183" y="781620"/>
                              <a:pt x="2510767" y="762274"/>
                              <a:pt x="2335446" y="776116"/>
                            </a:cubicBezTo>
                            <a:cubicBezTo>
                              <a:pt x="2160125" y="789958"/>
                              <a:pt x="1855113" y="799133"/>
                              <a:pt x="1722391" y="776116"/>
                            </a:cubicBezTo>
                            <a:cubicBezTo>
                              <a:pt x="1589669" y="753099"/>
                              <a:pt x="1421635" y="791914"/>
                              <a:pt x="1226109" y="776116"/>
                            </a:cubicBezTo>
                            <a:cubicBezTo>
                              <a:pt x="1030583" y="760318"/>
                              <a:pt x="939402" y="764137"/>
                              <a:pt x="671441" y="776116"/>
                            </a:cubicBezTo>
                            <a:cubicBezTo>
                              <a:pt x="403480" y="788095"/>
                              <a:pt x="147665" y="792704"/>
                              <a:pt x="0" y="776116"/>
                            </a:cubicBezTo>
                            <a:cubicBezTo>
                              <a:pt x="17332" y="650477"/>
                              <a:pt x="-16768" y="491805"/>
                              <a:pt x="0" y="372536"/>
                            </a:cubicBezTo>
                            <a:cubicBezTo>
                              <a:pt x="16768" y="253267"/>
                              <a:pt x="15756" y="100816"/>
                              <a:pt x="0" y="0"/>
                            </a:cubicBezTo>
                            <a:close/>
                          </a:path>
                          <a:path w="2919307" h="776116" stroke="0" extrusionOk="0">
                            <a:moveTo>
                              <a:pt x="0" y="0"/>
                            </a:moveTo>
                            <a:cubicBezTo>
                              <a:pt x="133795" y="-1767"/>
                              <a:pt x="433234" y="4277"/>
                              <a:pt x="642248" y="0"/>
                            </a:cubicBezTo>
                            <a:cubicBezTo>
                              <a:pt x="851262" y="-4277"/>
                              <a:pt x="942023" y="-19097"/>
                              <a:pt x="1196916" y="0"/>
                            </a:cubicBezTo>
                            <a:cubicBezTo>
                              <a:pt x="1451809" y="19097"/>
                              <a:pt x="1589805" y="17818"/>
                              <a:pt x="1693198" y="0"/>
                            </a:cubicBezTo>
                            <a:cubicBezTo>
                              <a:pt x="1796591" y="-17818"/>
                              <a:pt x="1990073" y="13289"/>
                              <a:pt x="2277059" y="0"/>
                            </a:cubicBezTo>
                            <a:cubicBezTo>
                              <a:pt x="2564045" y="-13289"/>
                              <a:pt x="2758369" y="-9933"/>
                              <a:pt x="2919307" y="0"/>
                            </a:cubicBezTo>
                            <a:cubicBezTo>
                              <a:pt x="2929855" y="112356"/>
                              <a:pt x="2902211" y="256518"/>
                              <a:pt x="2919307" y="380297"/>
                            </a:cubicBezTo>
                            <a:cubicBezTo>
                              <a:pt x="2936403" y="504076"/>
                              <a:pt x="2918054" y="629893"/>
                              <a:pt x="2919307" y="776116"/>
                            </a:cubicBezTo>
                            <a:cubicBezTo>
                              <a:pt x="2704595" y="769939"/>
                              <a:pt x="2579114" y="752343"/>
                              <a:pt x="2335446" y="776116"/>
                            </a:cubicBezTo>
                            <a:cubicBezTo>
                              <a:pt x="2091778" y="799889"/>
                              <a:pt x="2001979" y="753508"/>
                              <a:pt x="1839163" y="776116"/>
                            </a:cubicBezTo>
                            <a:cubicBezTo>
                              <a:pt x="1676347" y="798724"/>
                              <a:pt x="1534276" y="752663"/>
                              <a:pt x="1255302" y="776116"/>
                            </a:cubicBezTo>
                            <a:cubicBezTo>
                              <a:pt x="976328" y="799569"/>
                              <a:pt x="797288" y="749395"/>
                              <a:pt x="642248" y="776116"/>
                            </a:cubicBezTo>
                            <a:cubicBezTo>
                              <a:pt x="487208" y="802837"/>
                              <a:pt x="314853" y="756592"/>
                              <a:pt x="0" y="776116"/>
                            </a:cubicBezTo>
                            <a:cubicBezTo>
                              <a:pt x="-8848" y="591083"/>
                              <a:pt x="400" y="464306"/>
                              <a:pt x="0" y="380297"/>
                            </a:cubicBezTo>
                            <a:cubicBezTo>
                              <a:pt x="-400" y="296288"/>
                              <a:pt x="4841" y="11538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CA7A-61F9-4146-88BE-0AD2CEE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Faster Exponential Time Algorithm for Bin Packing with a Constant Number of Bins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hm1">
                <a:extLst>
                  <a:ext uri="{FF2B5EF4-FFF2-40B4-BE49-F238E27FC236}">
                    <a16:creationId xmlns:a16="http://schemas.microsoft.com/office/drawing/2014/main" id="{0F030041-D9D4-46EF-9ABF-190DD3248987}"/>
                  </a:ext>
                </a:extLst>
              </p:cNvPr>
              <p:cNvSpPr/>
              <p:nvPr/>
            </p:nvSpPr>
            <p:spPr>
              <a:xfrm>
                <a:off x="908341" y="2305571"/>
                <a:ext cx="6809468" cy="105803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</m:t>
                    </m:r>
                    <m:sSup>
                      <m:sSup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hm1">
                <a:extLst>
                  <a:ext uri="{FF2B5EF4-FFF2-40B4-BE49-F238E27FC236}">
                    <a16:creationId xmlns:a16="http://schemas.microsoft.com/office/drawing/2014/main" id="{0F030041-D9D4-46EF-9ABF-190DD3248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1" y="2305571"/>
                <a:ext cx="6809468" cy="10580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0F6CE35-66B4-481F-BD7B-793EF7654D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130" y="3545134"/>
                <a:ext cx="7539116" cy="41973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9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202500" indent="-20250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4050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5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6075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/>
                  <a:t>Take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then either </a:t>
                </a:r>
                <a:endParaRPr lang="en-US" sz="18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  or   </a:t>
                </a:r>
                <a:r>
                  <a:rPr lang="en-U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i="1" dirty="0">
                    <a:solidFill>
                      <a:schemeClr val="accent2"/>
                    </a:solidFill>
                  </a:rPr>
                  <a:t>	(or both)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0F6CE35-66B4-481F-BD7B-793EF7654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0" y="3545134"/>
                <a:ext cx="7539116" cy="419737"/>
              </a:xfrm>
              <a:prstGeom prst="rect">
                <a:avLst/>
              </a:prstGeom>
              <a:blipFill>
                <a:blip r:embed="rId3"/>
                <a:stretch>
                  <a:fillRect t="-4412" b="-1235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m1">
                <a:extLst>
                  <a:ext uri="{FF2B5EF4-FFF2-40B4-BE49-F238E27FC236}">
                    <a16:creationId xmlns:a16="http://schemas.microsoft.com/office/drawing/2014/main" id="{E7907D29-A2C7-4F6A-B7E4-88F129FD5F3A}"/>
                  </a:ext>
                </a:extLst>
              </p:cNvPr>
              <p:cNvSpPr/>
              <p:nvPr/>
            </p:nvSpPr>
            <p:spPr>
              <a:xfrm>
                <a:off x="908341" y="1038757"/>
                <a:ext cx="3317584" cy="1085288"/>
              </a:xfrm>
              <a:prstGeom prst="roundRect">
                <a:avLst/>
              </a:prstGeom>
              <a:solidFill>
                <a:srgbClr val="C5FFC5">
                  <a:alpha val="44706"/>
                </a:srgbClr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2"/>
                    </a:solidFill>
                  </a:rPr>
                  <a:t> </a:t>
                </a:r>
                <a:endParaRPr lang="nl-NL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nl-NL" dirty="0">
                    <a:solidFill>
                      <a:schemeClr val="tx1"/>
                    </a:solidFill>
                  </a:rPr>
                  <a:t>Algorithm A runs in time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e>
                      <m:sup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hm1">
                <a:extLst>
                  <a:ext uri="{FF2B5EF4-FFF2-40B4-BE49-F238E27FC236}">
                    <a16:creationId xmlns:a16="http://schemas.microsoft.com/office/drawing/2014/main" id="{E7907D29-A2C7-4F6A-B7E4-88F129FD5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1" y="1038757"/>
                <a:ext cx="3317584" cy="10852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hm2">
                <a:extLst>
                  <a:ext uri="{FF2B5EF4-FFF2-40B4-BE49-F238E27FC236}">
                    <a16:creationId xmlns:a16="http://schemas.microsoft.com/office/drawing/2014/main" id="{2280749F-8922-4865-9D54-FEDF27A285F9}"/>
                  </a:ext>
                </a:extLst>
              </p:cNvPr>
              <p:cNvSpPr/>
              <p:nvPr/>
            </p:nvSpPr>
            <p:spPr>
              <a:xfrm>
                <a:off x="4470463" y="1038757"/>
                <a:ext cx="3317583" cy="1085288"/>
              </a:xfrm>
              <a:prstGeom prst="roundRect">
                <a:avLst/>
              </a:prstGeom>
              <a:solidFill>
                <a:srgbClr val="C5FFC5">
                  <a:alpha val="44706"/>
                </a:srgbClr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Algorithm B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hm2">
                <a:extLst>
                  <a:ext uri="{FF2B5EF4-FFF2-40B4-BE49-F238E27FC236}">
                    <a16:creationId xmlns:a16="http://schemas.microsoft.com/office/drawing/2014/main" id="{2280749F-8922-4865-9D54-FEDF27A28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63" y="1038757"/>
                <a:ext cx="3317583" cy="108528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32BDC3B-85AA-4277-960A-4A82B4AB68D9}"/>
              </a:ext>
            </a:extLst>
          </p:cNvPr>
          <p:cNvSpPr/>
          <p:nvPr/>
        </p:nvSpPr>
        <p:spPr>
          <a:xfrm>
            <a:off x="6427928" y="3363608"/>
            <a:ext cx="2579761" cy="624465"/>
          </a:xfrm>
          <a:prstGeom prst="wedgeEllipseCallout">
            <a:avLst>
              <a:gd name="adj1" fmla="val -52587"/>
              <a:gd name="adj2" fmla="val -116242"/>
            </a:avLst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How to prove this?</a:t>
            </a:r>
            <a:endParaRPr lang="nl-N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0109F5-B318-4AB4-95B8-CE8AF63CEDA1}"/>
                  </a:ext>
                </a:extLst>
              </p:cNvPr>
              <p:cNvSpPr/>
              <p:nvPr/>
            </p:nvSpPr>
            <p:spPr>
              <a:xfrm>
                <a:off x="6129254" y="137598"/>
                <a:ext cx="2919307" cy="776116"/>
              </a:xfrm>
              <a:custGeom>
                <a:avLst/>
                <a:gdLst>
                  <a:gd name="connsiteX0" fmla="*/ 0 w 2919307"/>
                  <a:gd name="connsiteY0" fmla="*/ 0 h 776116"/>
                  <a:gd name="connsiteX1" fmla="*/ 613054 w 2919307"/>
                  <a:gd name="connsiteY1" fmla="*/ 0 h 776116"/>
                  <a:gd name="connsiteX2" fmla="*/ 1109337 w 2919307"/>
                  <a:gd name="connsiteY2" fmla="*/ 0 h 776116"/>
                  <a:gd name="connsiteX3" fmla="*/ 1664005 w 2919307"/>
                  <a:gd name="connsiteY3" fmla="*/ 0 h 776116"/>
                  <a:gd name="connsiteX4" fmla="*/ 2277059 w 2919307"/>
                  <a:gd name="connsiteY4" fmla="*/ 0 h 776116"/>
                  <a:gd name="connsiteX5" fmla="*/ 2919307 w 2919307"/>
                  <a:gd name="connsiteY5" fmla="*/ 0 h 776116"/>
                  <a:gd name="connsiteX6" fmla="*/ 2919307 w 2919307"/>
                  <a:gd name="connsiteY6" fmla="*/ 372536 h 776116"/>
                  <a:gd name="connsiteX7" fmla="*/ 2919307 w 2919307"/>
                  <a:gd name="connsiteY7" fmla="*/ 776116 h 776116"/>
                  <a:gd name="connsiteX8" fmla="*/ 2335446 w 2919307"/>
                  <a:gd name="connsiteY8" fmla="*/ 776116 h 776116"/>
                  <a:gd name="connsiteX9" fmla="*/ 1722391 w 2919307"/>
                  <a:gd name="connsiteY9" fmla="*/ 776116 h 776116"/>
                  <a:gd name="connsiteX10" fmla="*/ 1226109 w 2919307"/>
                  <a:gd name="connsiteY10" fmla="*/ 776116 h 776116"/>
                  <a:gd name="connsiteX11" fmla="*/ 671441 w 2919307"/>
                  <a:gd name="connsiteY11" fmla="*/ 776116 h 776116"/>
                  <a:gd name="connsiteX12" fmla="*/ 0 w 2919307"/>
                  <a:gd name="connsiteY12" fmla="*/ 776116 h 776116"/>
                  <a:gd name="connsiteX13" fmla="*/ 0 w 2919307"/>
                  <a:gd name="connsiteY13" fmla="*/ 372536 h 776116"/>
                  <a:gd name="connsiteX14" fmla="*/ 0 w 2919307"/>
                  <a:gd name="connsiteY14" fmla="*/ 0 h 77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9307" h="776116" fill="none" extrusionOk="0">
                    <a:moveTo>
                      <a:pt x="0" y="0"/>
                    </a:moveTo>
                    <a:cubicBezTo>
                      <a:pt x="300120" y="10109"/>
                      <a:pt x="452762" y="-704"/>
                      <a:pt x="613054" y="0"/>
                    </a:cubicBezTo>
                    <a:cubicBezTo>
                      <a:pt x="773346" y="704"/>
                      <a:pt x="944848" y="-4133"/>
                      <a:pt x="1109337" y="0"/>
                    </a:cubicBezTo>
                    <a:cubicBezTo>
                      <a:pt x="1273826" y="4133"/>
                      <a:pt x="1408039" y="14724"/>
                      <a:pt x="1664005" y="0"/>
                    </a:cubicBezTo>
                    <a:cubicBezTo>
                      <a:pt x="1919971" y="-14724"/>
                      <a:pt x="2131947" y="-23325"/>
                      <a:pt x="2277059" y="0"/>
                    </a:cubicBezTo>
                    <a:cubicBezTo>
                      <a:pt x="2422171" y="23325"/>
                      <a:pt x="2780634" y="-29546"/>
                      <a:pt x="2919307" y="0"/>
                    </a:cubicBezTo>
                    <a:cubicBezTo>
                      <a:pt x="2932103" y="110178"/>
                      <a:pt x="2925164" y="246156"/>
                      <a:pt x="2919307" y="372536"/>
                    </a:cubicBezTo>
                    <a:cubicBezTo>
                      <a:pt x="2913450" y="498916"/>
                      <a:pt x="2936507" y="619082"/>
                      <a:pt x="2919307" y="776116"/>
                    </a:cubicBezTo>
                    <a:cubicBezTo>
                      <a:pt x="2636183" y="781620"/>
                      <a:pt x="2510767" y="762274"/>
                      <a:pt x="2335446" y="776116"/>
                    </a:cubicBezTo>
                    <a:cubicBezTo>
                      <a:pt x="2160125" y="789958"/>
                      <a:pt x="1855113" y="799133"/>
                      <a:pt x="1722391" y="776116"/>
                    </a:cubicBezTo>
                    <a:cubicBezTo>
                      <a:pt x="1589669" y="753099"/>
                      <a:pt x="1421635" y="791914"/>
                      <a:pt x="1226109" y="776116"/>
                    </a:cubicBezTo>
                    <a:cubicBezTo>
                      <a:pt x="1030583" y="760318"/>
                      <a:pt x="939402" y="764137"/>
                      <a:pt x="671441" y="776116"/>
                    </a:cubicBezTo>
                    <a:cubicBezTo>
                      <a:pt x="403480" y="788095"/>
                      <a:pt x="147665" y="792704"/>
                      <a:pt x="0" y="776116"/>
                    </a:cubicBezTo>
                    <a:cubicBezTo>
                      <a:pt x="17332" y="650477"/>
                      <a:pt x="-16768" y="491805"/>
                      <a:pt x="0" y="372536"/>
                    </a:cubicBezTo>
                    <a:cubicBezTo>
                      <a:pt x="16768" y="253267"/>
                      <a:pt x="15756" y="100816"/>
                      <a:pt x="0" y="0"/>
                    </a:cubicBezTo>
                    <a:close/>
                  </a:path>
                  <a:path w="2919307" h="776116" stroke="0" extrusionOk="0">
                    <a:moveTo>
                      <a:pt x="0" y="0"/>
                    </a:moveTo>
                    <a:cubicBezTo>
                      <a:pt x="133795" y="-1767"/>
                      <a:pt x="433234" y="4277"/>
                      <a:pt x="642248" y="0"/>
                    </a:cubicBezTo>
                    <a:cubicBezTo>
                      <a:pt x="851262" y="-4277"/>
                      <a:pt x="942023" y="-19097"/>
                      <a:pt x="1196916" y="0"/>
                    </a:cubicBezTo>
                    <a:cubicBezTo>
                      <a:pt x="1451809" y="19097"/>
                      <a:pt x="1589805" y="17818"/>
                      <a:pt x="1693198" y="0"/>
                    </a:cubicBezTo>
                    <a:cubicBezTo>
                      <a:pt x="1796591" y="-17818"/>
                      <a:pt x="1990073" y="13289"/>
                      <a:pt x="2277059" y="0"/>
                    </a:cubicBezTo>
                    <a:cubicBezTo>
                      <a:pt x="2564045" y="-13289"/>
                      <a:pt x="2758369" y="-9933"/>
                      <a:pt x="2919307" y="0"/>
                    </a:cubicBezTo>
                    <a:cubicBezTo>
                      <a:pt x="2929855" y="112356"/>
                      <a:pt x="2902211" y="256518"/>
                      <a:pt x="2919307" y="380297"/>
                    </a:cubicBezTo>
                    <a:cubicBezTo>
                      <a:pt x="2936403" y="504076"/>
                      <a:pt x="2918054" y="629893"/>
                      <a:pt x="2919307" y="776116"/>
                    </a:cubicBezTo>
                    <a:cubicBezTo>
                      <a:pt x="2704595" y="769939"/>
                      <a:pt x="2579114" y="752343"/>
                      <a:pt x="2335446" y="776116"/>
                    </a:cubicBezTo>
                    <a:cubicBezTo>
                      <a:pt x="2091778" y="799889"/>
                      <a:pt x="2001979" y="753508"/>
                      <a:pt x="1839163" y="776116"/>
                    </a:cubicBezTo>
                    <a:cubicBezTo>
                      <a:pt x="1676347" y="798724"/>
                      <a:pt x="1534276" y="752663"/>
                      <a:pt x="1255302" y="776116"/>
                    </a:cubicBezTo>
                    <a:cubicBezTo>
                      <a:pt x="976328" y="799569"/>
                      <a:pt x="797288" y="749395"/>
                      <a:pt x="642248" y="776116"/>
                    </a:cubicBezTo>
                    <a:cubicBezTo>
                      <a:pt x="487208" y="802837"/>
                      <a:pt x="314853" y="756592"/>
                      <a:pt x="0" y="776116"/>
                    </a:cubicBezTo>
                    <a:cubicBezTo>
                      <a:pt x="-8848" y="591083"/>
                      <a:pt x="400" y="464306"/>
                      <a:pt x="0" y="380297"/>
                    </a:cubicBezTo>
                    <a:cubicBezTo>
                      <a:pt x="-400" y="296288"/>
                      <a:pt x="4841" y="115387"/>
                      <a:pt x="0" y="0"/>
                    </a:cubicBezTo>
                    <a:close/>
                  </a:path>
                </a:pathLst>
              </a:custGeom>
              <a:solidFill>
                <a:srgbClr val="007A37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0109F5-B318-4AB4-95B8-CE8AF63CE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4" y="137598"/>
                <a:ext cx="2919307" cy="776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custGeom>
                        <a:avLst/>
                        <a:gdLst>
                          <a:gd name="connsiteX0" fmla="*/ 0 w 2919307"/>
                          <a:gd name="connsiteY0" fmla="*/ 0 h 776116"/>
                          <a:gd name="connsiteX1" fmla="*/ 613054 w 2919307"/>
                          <a:gd name="connsiteY1" fmla="*/ 0 h 776116"/>
                          <a:gd name="connsiteX2" fmla="*/ 1109337 w 2919307"/>
                          <a:gd name="connsiteY2" fmla="*/ 0 h 776116"/>
                          <a:gd name="connsiteX3" fmla="*/ 1664005 w 2919307"/>
                          <a:gd name="connsiteY3" fmla="*/ 0 h 776116"/>
                          <a:gd name="connsiteX4" fmla="*/ 2277059 w 2919307"/>
                          <a:gd name="connsiteY4" fmla="*/ 0 h 776116"/>
                          <a:gd name="connsiteX5" fmla="*/ 2919307 w 2919307"/>
                          <a:gd name="connsiteY5" fmla="*/ 0 h 776116"/>
                          <a:gd name="connsiteX6" fmla="*/ 2919307 w 2919307"/>
                          <a:gd name="connsiteY6" fmla="*/ 372536 h 776116"/>
                          <a:gd name="connsiteX7" fmla="*/ 2919307 w 2919307"/>
                          <a:gd name="connsiteY7" fmla="*/ 776116 h 776116"/>
                          <a:gd name="connsiteX8" fmla="*/ 2335446 w 2919307"/>
                          <a:gd name="connsiteY8" fmla="*/ 776116 h 776116"/>
                          <a:gd name="connsiteX9" fmla="*/ 1722391 w 2919307"/>
                          <a:gd name="connsiteY9" fmla="*/ 776116 h 776116"/>
                          <a:gd name="connsiteX10" fmla="*/ 1226109 w 2919307"/>
                          <a:gd name="connsiteY10" fmla="*/ 776116 h 776116"/>
                          <a:gd name="connsiteX11" fmla="*/ 671441 w 2919307"/>
                          <a:gd name="connsiteY11" fmla="*/ 776116 h 776116"/>
                          <a:gd name="connsiteX12" fmla="*/ 0 w 2919307"/>
                          <a:gd name="connsiteY12" fmla="*/ 776116 h 776116"/>
                          <a:gd name="connsiteX13" fmla="*/ 0 w 2919307"/>
                          <a:gd name="connsiteY13" fmla="*/ 372536 h 776116"/>
                          <a:gd name="connsiteX14" fmla="*/ 0 w 2919307"/>
                          <a:gd name="connsiteY14" fmla="*/ 0 h 7761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919307" h="776116" fill="none" extrusionOk="0">
                            <a:moveTo>
                              <a:pt x="0" y="0"/>
                            </a:moveTo>
                            <a:cubicBezTo>
                              <a:pt x="300120" y="10109"/>
                              <a:pt x="452762" y="-704"/>
                              <a:pt x="613054" y="0"/>
                            </a:cubicBezTo>
                            <a:cubicBezTo>
                              <a:pt x="773346" y="704"/>
                              <a:pt x="944848" y="-4133"/>
                              <a:pt x="1109337" y="0"/>
                            </a:cubicBezTo>
                            <a:cubicBezTo>
                              <a:pt x="1273826" y="4133"/>
                              <a:pt x="1408039" y="14724"/>
                              <a:pt x="1664005" y="0"/>
                            </a:cubicBezTo>
                            <a:cubicBezTo>
                              <a:pt x="1919971" y="-14724"/>
                              <a:pt x="2131947" y="-23325"/>
                              <a:pt x="2277059" y="0"/>
                            </a:cubicBezTo>
                            <a:cubicBezTo>
                              <a:pt x="2422171" y="23325"/>
                              <a:pt x="2780634" y="-29546"/>
                              <a:pt x="2919307" y="0"/>
                            </a:cubicBezTo>
                            <a:cubicBezTo>
                              <a:pt x="2932103" y="110178"/>
                              <a:pt x="2925164" y="246156"/>
                              <a:pt x="2919307" y="372536"/>
                            </a:cubicBezTo>
                            <a:cubicBezTo>
                              <a:pt x="2913450" y="498916"/>
                              <a:pt x="2936507" y="619082"/>
                              <a:pt x="2919307" y="776116"/>
                            </a:cubicBezTo>
                            <a:cubicBezTo>
                              <a:pt x="2636183" y="781620"/>
                              <a:pt x="2510767" y="762274"/>
                              <a:pt x="2335446" y="776116"/>
                            </a:cubicBezTo>
                            <a:cubicBezTo>
                              <a:pt x="2160125" y="789958"/>
                              <a:pt x="1855113" y="799133"/>
                              <a:pt x="1722391" y="776116"/>
                            </a:cubicBezTo>
                            <a:cubicBezTo>
                              <a:pt x="1589669" y="753099"/>
                              <a:pt x="1421635" y="791914"/>
                              <a:pt x="1226109" y="776116"/>
                            </a:cubicBezTo>
                            <a:cubicBezTo>
                              <a:pt x="1030583" y="760318"/>
                              <a:pt x="939402" y="764137"/>
                              <a:pt x="671441" y="776116"/>
                            </a:cubicBezTo>
                            <a:cubicBezTo>
                              <a:pt x="403480" y="788095"/>
                              <a:pt x="147665" y="792704"/>
                              <a:pt x="0" y="776116"/>
                            </a:cubicBezTo>
                            <a:cubicBezTo>
                              <a:pt x="17332" y="650477"/>
                              <a:pt x="-16768" y="491805"/>
                              <a:pt x="0" y="372536"/>
                            </a:cubicBezTo>
                            <a:cubicBezTo>
                              <a:pt x="16768" y="253267"/>
                              <a:pt x="15756" y="100816"/>
                              <a:pt x="0" y="0"/>
                            </a:cubicBezTo>
                            <a:close/>
                          </a:path>
                          <a:path w="2919307" h="776116" stroke="0" extrusionOk="0">
                            <a:moveTo>
                              <a:pt x="0" y="0"/>
                            </a:moveTo>
                            <a:cubicBezTo>
                              <a:pt x="133795" y="-1767"/>
                              <a:pt x="433234" y="4277"/>
                              <a:pt x="642248" y="0"/>
                            </a:cubicBezTo>
                            <a:cubicBezTo>
                              <a:pt x="851262" y="-4277"/>
                              <a:pt x="942023" y="-19097"/>
                              <a:pt x="1196916" y="0"/>
                            </a:cubicBezTo>
                            <a:cubicBezTo>
                              <a:pt x="1451809" y="19097"/>
                              <a:pt x="1589805" y="17818"/>
                              <a:pt x="1693198" y="0"/>
                            </a:cubicBezTo>
                            <a:cubicBezTo>
                              <a:pt x="1796591" y="-17818"/>
                              <a:pt x="1990073" y="13289"/>
                              <a:pt x="2277059" y="0"/>
                            </a:cubicBezTo>
                            <a:cubicBezTo>
                              <a:pt x="2564045" y="-13289"/>
                              <a:pt x="2758369" y="-9933"/>
                              <a:pt x="2919307" y="0"/>
                            </a:cubicBezTo>
                            <a:cubicBezTo>
                              <a:pt x="2929855" y="112356"/>
                              <a:pt x="2902211" y="256518"/>
                              <a:pt x="2919307" y="380297"/>
                            </a:cubicBezTo>
                            <a:cubicBezTo>
                              <a:pt x="2936403" y="504076"/>
                              <a:pt x="2918054" y="629893"/>
                              <a:pt x="2919307" y="776116"/>
                            </a:cubicBezTo>
                            <a:cubicBezTo>
                              <a:pt x="2704595" y="769939"/>
                              <a:pt x="2579114" y="752343"/>
                              <a:pt x="2335446" y="776116"/>
                            </a:cubicBezTo>
                            <a:cubicBezTo>
                              <a:pt x="2091778" y="799889"/>
                              <a:pt x="2001979" y="753508"/>
                              <a:pt x="1839163" y="776116"/>
                            </a:cubicBezTo>
                            <a:cubicBezTo>
                              <a:pt x="1676347" y="798724"/>
                              <a:pt x="1534276" y="752663"/>
                              <a:pt x="1255302" y="776116"/>
                            </a:cubicBezTo>
                            <a:cubicBezTo>
                              <a:pt x="976328" y="799569"/>
                              <a:pt x="797288" y="749395"/>
                              <a:pt x="642248" y="776116"/>
                            </a:cubicBezTo>
                            <a:cubicBezTo>
                              <a:pt x="487208" y="802837"/>
                              <a:pt x="314853" y="756592"/>
                              <a:pt x="0" y="776116"/>
                            </a:cubicBezTo>
                            <a:cubicBezTo>
                              <a:pt x="-8848" y="591083"/>
                              <a:pt x="400" y="464306"/>
                              <a:pt x="0" y="380297"/>
                            </a:cubicBezTo>
                            <a:cubicBezTo>
                              <a:pt x="-400" y="296288"/>
                              <a:pt x="4841" y="11538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6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uiExpand="1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CA7A-61F9-4146-88BE-0AD2CEE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6CE35-66B4-481F-BD7B-793EF7654D17}"/>
              </a:ext>
            </a:extLst>
          </p:cNvPr>
          <p:cNvSpPr txBox="1">
            <a:spLocks/>
          </p:cNvSpPr>
          <p:nvPr/>
        </p:nvSpPr>
        <p:spPr>
          <a:xfrm>
            <a:off x="409130" y="3545134"/>
            <a:ext cx="7539116" cy="419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/>
              <p:nvPr/>
            </p:nvSpPr>
            <p:spPr>
              <a:xfrm>
                <a:off x="409130" y="947791"/>
                <a:ext cx="6783057" cy="798395"/>
              </a:xfrm>
              <a:custGeom>
                <a:avLst/>
                <a:gdLst>
                  <a:gd name="connsiteX0" fmla="*/ 0 w 6783057"/>
                  <a:gd name="connsiteY0" fmla="*/ 0 h 798395"/>
                  <a:gd name="connsiteX1" fmla="*/ 474814 w 6783057"/>
                  <a:gd name="connsiteY1" fmla="*/ 0 h 798395"/>
                  <a:gd name="connsiteX2" fmla="*/ 1153120 w 6783057"/>
                  <a:gd name="connsiteY2" fmla="*/ 0 h 798395"/>
                  <a:gd name="connsiteX3" fmla="*/ 1831425 w 6783057"/>
                  <a:gd name="connsiteY3" fmla="*/ 0 h 798395"/>
                  <a:gd name="connsiteX4" fmla="*/ 2374070 w 6783057"/>
                  <a:gd name="connsiteY4" fmla="*/ 0 h 798395"/>
                  <a:gd name="connsiteX5" fmla="*/ 2916715 w 6783057"/>
                  <a:gd name="connsiteY5" fmla="*/ 0 h 798395"/>
                  <a:gd name="connsiteX6" fmla="*/ 3595020 w 6783057"/>
                  <a:gd name="connsiteY6" fmla="*/ 0 h 798395"/>
                  <a:gd name="connsiteX7" fmla="*/ 4205495 w 6783057"/>
                  <a:gd name="connsiteY7" fmla="*/ 0 h 798395"/>
                  <a:gd name="connsiteX8" fmla="*/ 4951632 w 6783057"/>
                  <a:gd name="connsiteY8" fmla="*/ 0 h 798395"/>
                  <a:gd name="connsiteX9" fmla="*/ 5562107 w 6783057"/>
                  <a:gd name="connsiteY9" fmla="*/ 0 h 798395"/>
                  <a:gd name="connsiteX10" fmla="*/ 6783057 w 6783057"/>
                  <a:gd name="connsiteY10" fmla="*/ 0 h 798395"/>
                  <a:gd name="connsiteX11" fmla="*/ 6783057 w 6783057"/>
                  <a:gd name="connsiteY11" fmla="*/ 391214 h 798395"/>
                  <a:gd name="connsiteX12" fmla="*/ 6783057 w 6783057"/>
                  <a:gd name="connsiteY12" fmla="*/ 798395 h 798395"/>
                  <a:gd name="connsiteX13" fmla="*/ 6172582 w 6783057"/>
                  <a:gd name="connsiteY13" fmla="*/ 798395 h 798395"/>
                  <a:gd name="connsiteX14" fmla="*/ 5697768 w 6783057"/>
                  <a:gd name="connsiteY14" fmla="*/ 798395 h 798395"/>
                  <a:gd name="connsiteX15" fmla="*/ 4883801 w 6783057"/>
                  <a:gd name="connsiteY15" fmla="*/ 798395 h 798395"/>
                  <a:gd name="connsiteX16" fmla="*/ 4137665 w 6783057"/>
                  <a:gd name="connsiteY16" fmla="*/ 798395 h 798395"/>
                  <a:gd name="connsiteX17" fmla="*/ 3391529 w 6783057"/>
                  <a:gd name="connsiteY17" fmla="*/ 798395 h 798395"/>
                  <a:gd name="connsiteX18" fmla="*/ 2645392 w 6783057"/>
                  <a:gd name="connsiteY18" fmla="*/ 798395 h 798395"/>
                  <a:gd name="connsiteX19" fmla="*/ 1967087 w 6783057"/>
                  <a:gd name="connsiteY19" fmla="*/ 798395 h 798395"/>
                  <a:gd name="connsiteX20" fmla="*/ 1288781 w 6783057"/>
                  <a:gd name="connsiteY20" fmla="*/ 798395 h 798395"/>
                  <a:gd name="connsiteX21" fmla="*/ 0 w 6783057"/>
                  <a:gd name="connsiteY21" fmla="*/ 798395 h 798395"/>
                  <a:gd name="connsiteX22" fmla="*/ 0 w 6783057"/>
                  <a:gd name="connsiteY22" fmla="*/ 423149 h 798395"/>
                  <a:gd name="connsiteX23" fmla="*/ 0 w 6783057"/>
                  <a:gd name="connsiteY23" fmla="*/ 0 h 79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83057" h="798395" fill="none" extrusionOk="0">
                    <a:moveTo>
                      <a:pt x="0" y="0"/>
                    </a:moveTo>
                    <a:cubicBezTo>
                      <a:pt x="137326" y="-13895"/>
                      <a:pt x="273993" y="-3573"/>
                      <a:pt x="474814" y="0"/>
                    </a:cubicBezTo>
                    <a:cubicBezTo>
                      <a:pt x="675635" y="3573"/>
                      <a:pt x="869726" y="29959"/>
                      <a:pt x="1153120" y="0"/>
                    </a:cubicBezTo>
                    <a:cubicBezTo>
                      <a:pt x="1436514" y="-29959"/>
                      <a:pt x="1541510" y="19973"/>
                      <a:pt x="1831425" y="0"/>
                    </a:cubicBezTo>
                    <a:cubicBezTo>
                      <a:pt x="2121340" y="-19973"/>
                      <a:pt x="2139754" y="11634"/>
                      <a:pt x="2374070" y="0"/>
                    </a:cubicBezTo>
                    <a:cubicBezTo>
                      <a:pt x="2608386" y="-11634"/>
                      <a:pt x="2785070" y="-7554"/>
                      <a:pt x="2916715" y="0"/>
                    </a:cubicBezTo>
                    <a:cubicBezTo>
                      <a:pt x="3048360" y="7554"/>
                      <a:pt x="3398247" y="22063"/>
                      <a:pt x="3595020" y="0"/>
                    </a:cubicBezTo>
                    <a:cubicBezTo>
                      <a:pt x="3791793" y="-22063"/>
                      <a:pt x="3917935" y="3592"/>
                      <a:pt x="4205495" y="0"/>
                    </a:cubicBezTo>
                    <a:cubicBezTo>
                      <a:pt x="4493055" y="-3592"/>
                      <a:pt x="4772328" y="-14490"/>
                      <a:pt x="4951632" y="0"/>
                    </a:cubicBezTo>
                    <a:cubicBezTo>
                      <a:pt x="5130936" y="14490"/>
                      <a:pt x="5373293" y="-482"/>
                      <a:pt x="5562107" y="0"/>
                    </a:cubicBezTo>
                    <a:cubicBezTo>
                      <a:pt x="5750922" y="482"/>
                      <a:pt x="6453187" y="-52754"/>
                      <a:pt x="6783057" y="0"/>
                    </a:cubicBezTo>
                    <a:cubicBezTo>
                      <a:pt x="6785777" y="106016"/>
                      <a:pt x="6773915" y="231768"/>
                      <a:pt x="6783057" y="391214"/>
                    </a:cubicBezTo>
                    <a:cubicBezTo>
                      <a:pt x="6792199" y="550660"/>
                      <a:pt x="6796095" y="608337"/>
                      <a:pt x="6783057" y="798395"/>
                    </a:cubicBezTo>
                    <a:cubicBezTo>
                      <a:pt x="6510180" y="815761"/>
                      <a:pt x="6314045" y="782956"/>
                      <a:pt x="6172582" y="798395"/>
                    </a:cubicBezTo>
                    <a:cubicBezTo>
                      <a:pt x="6031120" y="813834"/>
                      <a:pt x="5797352" y="779163"/>
                      <a:pt x="5697768" y="798395"/>
                    </a:cubicBezTo>
                    <a:cubicBezTo>
                      <a:pt x="5598184" y="817627"/>
                      <a:pt x="5283733" y="784713"/>
                      <a:pt x="4883801" y="798395"/>
                    </a:cubicBezTo>
                    <a:cubicBezTo>
                      <a:pt x="4483869" y="812077"/>
                      <a:pt x="4507611" y="812064"/>
                      <a:pt x="4137665" y="798395"/>
                    </a:cubicBezTo>
                    <a:cubicBezTo>
                      <a:pt x="3767719" y="784726"/>
                      <a:pt x="3740384" y="773342"/>
                      <a:pt x="3391529" y="798395"/>
                    </a:cubicBezTo>
                    <a:cubicBezTo>
                      <a:pt x="3042674" y="823448"/>
                      <a:pt x="2918393" y="763663"/>
                      <a:pt x="2645392" y="798395"/>
                    </a:cubicBezTo>
                    <a:cubicBezTo>
                      <a:pt x="2372391" y="833127"/>
                      <a:pt x="2299438" y="783246"/>
                      <a:pt x="1967087" y="798395"/>
                    </a:cubicBezTo>
                    <a:cubicBezTo>
                      <a:pt x="1634736" y="813544"/>
                      <a:pt x="1592212" y="814958"/>
                      <a:pt x="1288781" y="798395"/>
                    </a:cubicBezTo>
                    <a:cubicBezTo>
                      <a:pt x="985350" y="781832"/>
                      <a:pt x="375735" y="768483"/>
                      <a:pt x="0" y="798395"/>
                    </a:cubicBezTo>
                    <a:cubicBezTo>
                      <a:pt x="-7620" y="689165"/>
                      <a:pt x="-9586" y="503247"/>
                      <a:pt x="0" y="423149"/>
                    </a:cubicBezTo>
                    <a:cubicBezTo>
                      <a:pt x="9586" y="343051"/>
                      <a:pt x="-158" y="211074"/>
                      <a:pt x="0" y="0"/>
                    </a:cubicBezTo>
                    <a:close/>
                  </a:path>
                  <a:path w="6783057" h="798395" stroke="0" extrusionOk="0">
                    <a:moveTo>
                      <a:pt x="0" y="0"/>
                    </a:moveTo>
                    <a:cubicBezTo>
                      <a:pt x="197611" y="20012"/>
                      <a:pt x="519050" y="-15455"/>
                      <a:pt x="746136" y="0"/>
                    </a:cubicBezTo>
                    <a:cubicBezTo>
                      <a:pt x="973222" y="15455"/>
                      <a:pt x="1168163" y="6210"/>
                      <a:pt x="1288781" y="0"/>
                    </a:cubicBezTo>
                    <a:cubicBezTo>
                      <a:pt x="1409400" y="-6210"/>
                      <a:pt x="1569479" y="17862"/>
                      <a:pt x="1831425" y="0"/>
                    </a:cubicBezTo>
                    <a:cubicBezTo>
                      <a:pt x="2093371" y="-17862"/>
                      <a:pt x="2106072" y="13067"/>
                      <a:pt x="2306239" y="0"/>
                    </a:cubicBezTo>
                    <a:cubicBezTo>
                      <a:pt x="2506406" y="-13067"/>
                      <a:pt x="2724797" y="26401"/>
                      <a:pt x="2848884" y="0"/>
                    </a:cubicBezTo>
                    <a:cubicBezTo>
                      <a:pt x="2972971" y="-26401"/>
                      <a:pt x="3259108" y="-36322"/>
                      <a:pt x="3595020" y="0"/>
                    </a:cubicBezTo>
                    <a:cubicBezTo>
                      <a:pt x="3930932" y="36322"/>
                      <a:pt x="3949932" y="-17529"/>
                      <a:pt x="4137665" y="0"/>
                    </a:cubicBezTo>
                    <a:cubicBezTo>
                      <a:pt x="4325399" y="17529"/>
                      <a:pt x="4584595" y="-28806"/>
                      <a:pt x="4951632" y="0"/>
                    </a:cubicBezTo>
                    <a:cubicBezTo>
                      <a:pt x="5318669" y="28806"/>
                      <a:pt x="5366437" y="2267"/>
                      <a:pt x="5765598" y="0"/>
                    </a:cubicBezTo>
                    <a:cubicBezTo>
                      <a:pt x="6164759" y="-2267"/>
                      <a:pt x="6481041" y="-16363"/>
                      <a:pt x="6783057" y="0"/>
                    </a:cubicBezTo>
                    <a:cubicBezTo>
                      <a:pt x="6786349" y="134854"/>
                      <a:pt x="6779067" y="253936"/>
                      <a:pt x="6783057" y="399198"/>
                    </a:cubicBezTo>
                    <a:cubicBezTo>
                      <a:pt x="6787047" y="544460"/>
                      <a:pt x="6789966" y="694293"/>
                      <a:pt x="6783057" y="798395"/>
                    </a:cubicBezTo>
                    <a:cubicBezTo>
                      <a:pt x="6573762" y="768917"/>
                      <a:pt x="6325581" y="812824"/>
                      <a:pt x="6036921" y="798395"/>
                    </a:cubicBezTo>
                    <a:cubicBezTo>
                      <a:pt x="5748261" y="783966"/>
                      <a:pt x="5590060" y="793193"/>
                      <a:pt x="5290784" y="798395"/>
                    </a:cubicBezTo>
                    <a:cubicBezTo>
                      <a:pt x="4991508" y="803597"/>
                      <a:pt x="4947606" y="815023"/>
                      <a:pt x="4680309" y="798395"/>
                    </a:cubicBezTo>
                    <a:cubicBezTo>
                      <a:pt x="4413013" y="781767"/>
                      <a:pt x="4246981" y="795706"/>
                      <a:pt x="3866342" y="798395"/>
                    </a:cubicBezTo>
                    <a:cubicBezTo>
                      <a:pt x="3485703" y="801084"/>
                      <a:pt x="3255923" y="822252"/>
                      <a:pt x="3052376" y="798395"/>
                    </a:cubicBezTo>
                    <a:cubicBezTo>
                      <a:pt x="2848829" y="774538"/>
                      <a:pt x="2604944" y="791634"/>
                      <a:pt x="2238409" y="798395"/>
                    </a:cubicBezTo>
                    <a:cubicBezTo>
                      <a:pt x="1871874" y="805156"/>
                      <a:pt x="1942883" y="788336"/>
                      <a:pt x="1695764" y="798395"/>
                    </a:cubicBezTo>
                    <a:cubicBezTo>
                      <a:pt x="1448646" y="808454"/>
                      <a:pt x="1349735" y="782279"/>
                      <a:pt x="1153120" y="798395"/>
                    </a:cubicBezTo>
                    <a:cubicBezTo>
                      <a:pt x="956505" y="814511"/>
                      <a:pt x="870256" y="799441"/>
                      <a:pt x="610475" y="798395"/>
                    </a:cubicBezTo>
                    <a:cubicBezTo>
                      <a:pt x="350695" y="797349"/>
                      <a:pt x="261881" y="803473"/>
                      <a:pt x="0" y="798395"/>
                    </a:cubicBezTo>
                    <a:cubicBezTo>
                      <a:pt x="-12051" y="675553"/>
                      <a:pt x="-19807" y="531998"/>
                      <a:pt x="0" y="383230"/>
                    </a:cubicBezTo>
                    <a:cubicBezTo>
                      <a:pt x="19807" y="234463"/>
                      <a:pt x="13417" y="81763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Rockwell Extra Bold" panose="02060903040505020403" pitchFamily="18" charset="0"/>
                  </a:rPr>
                  <a:t>Def: </a:t>
                </a:r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Uniquely Decodable Pairs (UDCP’s)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A UDCP is a pair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0" y="947791"/>
                <a:ext cx="6783057" cy="798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custGeom>
                        <a:avLst/>
                        <a:gdLst>
                          <a:gd name="connsiteX0" fmla="*/ 0 w 6783057"/>
                          <a:gd name="connsiteY0" fmla="*/ 0 h 798395"/>
                          <a:gd name="connsiteX1" fmla="*/ 474814 w 6783057"/>
                          <a:gd name="connsiteY1" fmla="*/ 0 h 798395"/>
                          <a:gd name="connsiteX2" fmla="*/ 1153120 w 6783057"/>
                          <a:gd name="connsiteY2" fmla="*/ 0 h 798395"/>
                          <a:gd name="connsiteX3" fmla="*/ 1831425 w 6783057"/>
                          <a:gd name="connsiteY3" fmla="*/ 0 h 798395"/>
                          <a:gd name="connsiteX4" fmla="*/ 2374070 w 6783057"/>
                          <a:gd name="connsiteY4" fmla="*/ 0 h 798395"/>
                          <a:gd name="connsiteX5" fmla="*/ 2916715 w 6783057"/>
                          <a:gd name="connsiteY5" fmla="*/ 0 h 798395"/>
                          <a:gd name="connsiteX6" fmla="*/ 3595020 w 6783057"/>
                          <a:gd name="connsiteY6" fmla="*/ 0 h 798395"/>
                          <a:gd name="connsiteX7" fmla="*/ 4205495 w 6783057"/>
                          <a:gd name="connsiteY7" fmla="*/ 0 h 798395"/>
                          <a:gd name="connsiteX8" fmla="*/ 4951632 w 6783057"/>
                          <a:gd name="connsiteY8" fmla="*/ 0 h 798395"/>
                          <a:gd name="connsiteX9" fmla="*/ 5562107 w 6783057"/>
                          <a:gd name="connsiteY9" fmla="*/ 0 h 798395"/>
                          <a:gd name="connsiteX10" fmla="*/ 6783057 w 6783057"/>
                          <a:gd name="connsiteY10" fmla="*/ 0 h 798395"/>
                          <a:gd name="connsiteX11" fmla="*/ 6783057 w 6783057"/>
                          <a:gd name="connsiteY11" fmla="*/ 391214 h 798395"/>
                          <a:gd name="connsiteX12" fmla="*/ 6783057 w 6783057"/>
                          <a:gd name="connsiteY12" fmla="*/ 798395 h 798395"/>
                          <a:gd name="connsiteX13" fmla="*/ 6172582 w 6783057"/>
                          <a:gd name="connsiteY13" fmla="*/ 798395 h 798395"/>
                          <a:gd name="connsiteX14" fmla="*/ 5697768 w 6783057"/>
                          <a:gd name="connsiteY14" fmla="*/ 798395 h 798395"/>
                          <a:gd name="connsiteX15" fmla="*/ 4883801 w 6783057"/>
                          <a:gd name="connsiteY15" fmla="*/ 798395 h 798395"/>
                          <a:gd name="connsiteX16" fmla="*/ 4137665 w 6783057"/>
                          <a:gd name="connsiteY16" fmla="*/ 798395 h 798395"/>
                          <a:gd name="connsiteX17" fmla="*/ 3391529 w 6783057"/>
                          <a:gd name="connsiteY17" fmla="*/ 798395 h 798395"/>
                          <a:gd name="connsiteX18" fmla="*/ 2645392 w 6783057"/>
                          <a:gd name="connsiteY18" fmla="*/ 798395 h 798395"/>
                          <a:gd name="connsiteX19" fmla="*/ 1967087 w 6783057"/>
                          <a:gd name="connsiteY19" fmla="*/ 798395 h 798395"/>
                          <a:gd name="connsiteX20" fmla="*/ 1288781 w 6783057"/>
                          <a:gd name="connsiteY20" fmla="*/ 798395 h 798395"/>
                          <a:gd name="connsiteX21" fmla="*/ 0 w 6783057"/>
                          <a:gd name="connsiteY21" fmla="*/ 798395 h 798395"/>
                          <a:gd name="connsiteX22" fmla="*/ 0 w 6783057"/>
                          <a:gd name="connsiteY22" fmla="*/ 423149 h 798395"/>
                          <a:gd name="connsiteX23" fmla="*/ 0 w 6783057"/>
                          <a:gd name="connsiteY23" fmla="*/ 0 h 798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6783057" h="798395" fill="none" extrusionOk="0">
                            <a:moveTo>
                              <a:pt x="0" y="0"/>
                            </a:moveTo>
                            <a:cubicBezTo>
                              <a:pt x="137326" y="-13895"/>
                              <a:pt x="273993" y="-3573"/>
                              <a:pt x="474814" y="0"/>
                            </a:cubicBezTo>
                            <a:cubicBezTo>
                              <a:pt x="675635" y="3573"/>
                              <a:pt x="869726" y="29959"/>
                              <a:pt x="1153120" y="0"/>
                            </a:cubicBezTo>
                            <a:cubicBezTo>
                              <a:pt x="1436514" y="-29959"/>
                              <a:pt x="1541510" y="19973"/>
                              <a:pt x="1831425" y="0"/>
                            </a:cubicBezTo>
                            <a:cubicBezTo>
                              <a:pt x="2121340" y="-19973"/>
                              <a:pt x="2139754" y="11634"/>
                              <a:pt x="2374070" y="0"/>
                            </a:cubicBezTo>
                            <a:cubicBezTo>
                              <a:pt x="2608386" y="-11634"/>
                              <a:pt x="2785070" y="-7554"/>
                              <a:pt x="2916715" y="0"/>
                            </a:cubicBezTo>
                            <a:cubicBezTo>
                              <a:pt x="3048360" y="7554"/>
                              <a:pt x="3398247" y="22063"/>
                              <a:pt x="3595020" y="0"/>
                            </a:cubicBezTo>
                            <a:cubicBezTo>
                              <a:pt x="3791793" y="-22063"/>
                              <a:pt x="3917935" y="3592"/>
                              <a:pt x="4205495" y="0"/>
                            </a:cubicBezTo>
                            <a:cubicBezTo>
                              <a:pt x="4493055" y="-3592"/>
                              <a:pt x="4772328" y="-14490"/>
                              <a:pt x="4951632" y="0"/>
                            </a:cubicBezTo>
                            <a:cubicBezTo>
                              <a:pt x="5130936" y="14490"/>
                              <a:pt x="5373293" y="-482"/>
                              <a:pt x="5562107" y="0"/>
                            </a:cubicBezTo>
                            <a:cubicBezTo>
                              <a:pt x="5750922" y="482"/>
                              <a:pt x="6453187" y="-52754"/>
                              <a:pt x="6783057" y="0"/>
                            </a:cubicBezTo>
                            <a:cubicBezTo>
                              <a:pt x="6785777" y="106016"/>
                              <a:pt x="6773915" y="231768"/>
                              <a:pt x="6783057" y="391214"/>
                            </a:cubicBezTo>
                            <a:cubicBezTo>
                              <a:pt x="6792199" y="550660"/>
                              <a:pt x="6796095" y="608337"/>
                              <a:pt x="6783057" y="798395"/>
                            </a:cubicBezTo>
                            <a:cubicBezTo>
                              <a:pt x="6510180" y="815761"/>
                              <a:pt x="6314045" y="782956"/>
                              <a:pt x="6172582" y="798395"/>
                            </a:cubicBezTo>
                            <a:cubicBezTo>
                              <a:pt x="6031120" y="813834"/>
                              <a:pt x="5797352" y="779163"/>
                              <a:pt x="5697768" y="798395"/>
                            </a:cubicBezTo>
                            <a:cubicBezTo>
                              <a:pt x="5598184" y="817627"/>
                              <a:pt x="5283733" y="784713"/>
                              <a:pt x="4883801" y="798395"/>
                            </a:cubicBezTo>
                            <a:cubicBezTo>
                              <a:pt x="4483869" y="812077"/>
                              <a:pt x="4507611" y="812064"/>
                              <a:pt x="4137665" y="798395"/>
                            </a:cubicBezTo>
                            <a:cubicBezTo>
                              <a:pt x="3767719" y="784726"/>
                              <a:pt x="3740384" y="773342"/>
                              <a:pt x="3391529" y="798395"/>
                            </a:cubicBezTo>
                            <a:cubicBezTo>
                              <a:pt x="3042674" y="823448"/>
                              <a:pt x="2918393" y="763663"/>
                              <a:pt x="2645392" y="798395"/>
                            </a:cubicBezTo>
                            <a:cubicBezTo>
                              <a:pt x="2372391" y="833127"/>
                              <a:pt x="2299438" y="783246"/>
                              <a:pt x="1967087" y="798395"/>
                            </a:cubicBezTo>
                            <a:cubicBezTo>
                              <a:pt x="1634736" y="813544"/>
                              <a:pt x="1592212" y="814958"/>
                              <a:pt x="1288781" y="798395"/>
                            </a:cubicBezTo>
                            <a:cubicBezTo>
                              <a:pt x="985350" y="781832"/>
                              <a:pt x="375735" y="768483"/>
                              <a:pt x="0" y="798395"/>
                            </a:cubicBezTo>
                            <a:cubicBezTo>
                              <a:pt x="-7620" y="689165"/>
                              <a:pt x="-9586" y="503247"/>
                              <a:pt x="0" y="423149"/>
                            </a:cubicBezTo>
                            <a:cubicBezTo>
                              <a:pt x="9586" y="343051"/>
                              <a:pt x="-158" y="211074"/>
                              <a:pt x="0" y="0"/>
                            </a:cubicBezTo>
                            <a:close/>
                          </a:path>
                          <a:path w="6783057" h="798395" stroke="0" extrusionOk="0">
                            <a:moveTo>
                              <a:pt x="0" y="0"/>
                            </a:moveTo>
                            <a:cubicBezTo>
                              <a:pt x="197611" y="20012"/>
                              <a:pt x="519050" y="-15455"/>
                              <a:pt x="746136" y="0"/>
                            </a:cubicBezTo>
                            <a:cubicBezTo>
                              <a:pt x="973222" y="15455"/>
                              <a:pt x="1168163" y="6210"/>
                              <a:pt x="1288781" y="0"/>
                            </a:cubicBezTo>
                            <a:cubicBezTo>
                              <a:pt x="1409400" y="-6210"/>
                              <a:pt x="1569479" y="17862"/>
                              <a:pt x="1831425" y="0"/>
                            </a:cubicBezTo>
                            <a:cubicBezTo>
                              <a:pt x="2093371" y="-17862"/>
                              <a:pt x="2106072" y="13067"/>
                              <a:pt x="2306239" y="0"/>
                            </a:cubicBezTo>
                            <a:cubicBezTo>
                              <a:pt x="2506406" y="-13067"/>
                              <a:pt x="2724797" y="26401"/>
                              <a:pt x="2848884" y="0"/>
                            </a:cubicBezTo>
                            <a:cubicBezTo>
                              <a:pt x="2972971" y="-26401"/>
                              <a:pt x="3259108" y="-36322"/>
                              <a:pt x="3595020" y="0"/>
                            </a:cubicBezTo>
                            <a:cubicBezTo>
                              <a:pt x="3930932" y="36322"/>
                              <a:pt x="3949932" y="-17529"/>
                              <a:pt x="4137665" y="0"/>
                            </a:cubicBezTo>
                            <a:cubicBezTo>
                              <a:pt x="4325399" y="17529"/>
                              <a:pt x="4584595" y="-28806"/>
                              <a:pt x="4951632" y="0"/>
                            </a:cubicBezTo>
                            <a:cubicBezTo>
                              <a:pt x="5318669" y="28806"/>
                              <a:pt x="5366437" y="2267"/>
                              <a:pt x="5765598" y="0"/>
                            </a:cubicBezTo>
                            <a:cubicBezTo>
                              <a:pt x="6164759" y="-2267"/>
                              <a:pt x="6481041" y="-16363"/>
                              <a:pt x="6783057" y="0"/>
                            </a:cubicBezTo>
                            <a:cubicBezTo>
                              <a:pt x="6786349" y="134854"/>
                              <a:pt x="6779067" y="253936"/>
                              <a:pt x="6783057" y="399198"/>
                            </a:cubicBezTo>
                            <a:cubicBezTo>
                              <a:pt x="6787047" y="544460"/>
                              <a:pt x="6789966" y="694293"/>
                              <a:pt x="6783057" y="798395"/>
                            </a:cubicBezTo>
                            <a:cubicBezTo>
                              <a:pt x="6573762" y="768917"/>
                              <a:pt x="6325581" y="812824"/>
                              <a:pt x="6036921" y="798395"/>
                            </a:cubicBezTo>
                            <a:cubicBezTo>
                              <a:pt x="5748261" y="783966"/>
                              <a:pt x="5590060" y="793193"/>
                              <a:pt x="5290784" y="798395"/>
                            </a:cubicBezTo>
                            <a:cubicBezTo>
                              <a:pt x="4991508" y="803597"/>
                              <a:pt x="4947606" y="815023"/>
                              <a:pt x="4680309" y="798395"/>
                            </a:cubicBezTo>
                            <a:cubicBezTo>
                              <a:pt x="4413013" y="781767"/>
                              <a:pt x="4246981" y="795706"/>
                              <a:pt x="3866342" y="798395"/>
                            </a:cubicBezTo>
                            <a:cubicBezTo>
                              <a:pt x="3485703" y="801084"/>
                              <a:pt x="3255923" y="822252"/>
                              <a:pt x="3052376" y="798395"/>
                            </a:cubicBezTo>
                            <a:cubicBezTo>
                              <a:pt x="2848829" y="774538"/>
                              <a:pt x="2604944" y="791634"/>
                              <a:pt x="2238409" y="798395"/>
                            </a:cubicBezTo>
                            <a:cubicBezTo>
                              <a:pt x="1871874" y="805156"/>
                              <a:pt x="1942883" y="788336"/>
                              <a:pt x="1695764" y="798395"/>
                            </a:cubicBezTo>
                            <a:cubicBezTo>
                              <a:pt x="1448646" y="808454"/>
                              <a:pt x="1349735" y="782279"/>
                              <a:pt x="1153120" y="798395"/>
                            </a:cubicBezTo>
                            <a:cubicBezTo>
                              <a:pt x="956505" y="814511"/>
                              <a:pt x="870256" y="799441"/>
                              <a:pt x="610475" y="798395"/>
                            </a:cubicBezTo>
                            <a:cubicBezTo>
                              <a:pt x="350695" y="797349"/>
                              <a:pt x="261881" y="803473"/>
                              <a:pt x="0" y="798395"/>
                            </a:cubicBezTo>
                            <a:cubicBezTo>
                              <a:pt x="-12051" y="675553"/>
                              <a:pt x="-19807" y="531998"/>
                              <a:pt x="0" y="383230"/>
                            </a:cubicBezTo>
                            <a:cubicBezTo>
                              <a:pt x="19807" y="234463"/>
                              <a:pt x="13417" y="8176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0C3EB1D-B6DB-4947-80B0-1BC57E29E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8" y="1980485"/>
            <a:ext cx="6830019" cy="3025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11C285BD-7C0C-4A58-96A6-D40FAF18FD77}"/>
                  </a:ext>
                </a:extLst>
              </p:cNvPr>
              <p:cNvSpPr/>
              <p:nvPr/>
            </p:nvSpPr>
            <p:spPr>
              <a:xfrm>
                <a:off x="5241795" y="1891103"/>
                <a:ext cx="3656879" cy="720215"/>
              </a:xfrm>
              <a:prstGeom prst="wedgeEllipseCallout">
                <a:avLst>
                  <a:gd name="adj1" fmla="val -46895"/>
                  <a:gd name="adj2" fmla="val -82179"/>
                </a:avLst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m:rPr>
                          <m:lit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m:rPr>
                          <m:lit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is addition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11C285BD-7C0C-4A58-96A6-D40FAF18F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95" y="1891103"/>
                <a:ext cx="3656879" cy="720215"/>
              </a:xfrm>
              <a:prstGeom prst="wedgeEllipseCallout">
                <a:avLst>
                  <a:gd name="adj1" fmla="val -46895"/>
                  <a:gd name="adj2" fmla="val -82179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1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CA7A-61F9-4146-88BE-0AD2CEE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6CE35-66B4-481F-BD7B-793EF7654D17}"/>
              </a:ext>
            </a:extLst>
          </p:cNvPr>
          <p:cNvSpPr txBox="1">
            <a:spLocks/>
          </p:cNvSpPr>
          <p:nvPr/>
        </p:nvSpPr>
        <p:spPr>
          <a:xfrm>
            <a:off x="409130" y="3545134"/>
            <a:ext cx="7539116" cy="419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/>
              <p:nvPr/>
            </p:nvSpPr>
            <p:spPr>
              <a:xfrm>
                <a:off x="409130" y="947791"/>
                <a:ext cx="6783057" cy="798395"/>
              </a:xfrm>
              <a:custGeom>
                <a:avLst/>
                <a:gdLst>
                  <a:gd name="connsiteX0" fmla="*/ 0 w 6783057"/>
                  <a:gd name="connsiteY0" fmla="*/ 0 h 798395"/>
                  <a:gd name="connsiteX1" fmla="*/ 474814 w 6783057"/>
                  <a:gd name="connsiteY1" fmla="*/ 0 h 798395"/>
                  <a:gd name="connsiteX2" fmla="*/ 1153120 w 6783057"/>
                  <a:gd name="connsiteY2" fmla="*/ 0 h 798395"/>
                  <a:gd name="connsiteX3" fmla="*/ 1831425 w 6783057"/>
                  <a:gd name="connsiteY3" fmla="*/ 0 h 798395"/>
                  <a:gd name="connsiteX4" fmla="*/ 2374070 w 6783057"/>
                  <a:gd name="connsiteY4" fmla="*/ 0 h 798395"/>
                  <a:gd name="connsiteX5" fmla="*/ 2916715 w 6783057"/>
                  <a:gd name="connsiteY5" fmla="*/ 0 h 798395"/>
                  <a:gd name="connsiteX6" fmla="*/ 3595020 w 6783057"/>
                  <a:gd name="connsiteY6" fmla="*/ 0 h 798395"/>
                  <a:gd name="connsiteX7" fmla="*/ 4205495 w 6783057"/>
                  <a:gd name="connsiteY7" fmla="*/ 0 h 798395"/>
                  <a:gd name="connsiteX8" fmla="*/ 4951632 w 6783057"/>
                  <a:gd name="connsiteY8" fmla="*/ 0 h 798395"/>
                  <a:gd name="connsiteX9" fmla="*/ 5562107 w 6783057"/>
                  <a:gd name="connsiteY9" fmla="*/ 0 h 798395"/>
                  <a:gd name="connsiteX10" fmla="*/ 6783057 w 6783057"/>
                  <a:gd name="connsiteY10" fmla="*/ 0 h 798395"/>
                  <a:gd name="connsiteX11" fmla="*/ 6783057 w 6783057"/>
                  <a:gd name="connsiteY11" fmla="*/ 391214 h 798395"/>
                  <a:gd name="connsiteX12" fmla="*/ 6783057 w 6783057"/>
                  <a:gd name="connsiteY12" fmla="*/ 798395 h 798395"/>
                  <a:gd name="connsiteX13" fmla="*/ 6172582 w 6783057"/>
                  <a:gd name="connsiteY13" fmla="*/ 798395 h 798395"/>
                  <a:gd name="connsiteX14" fmla="*/ 5697768 w 6783057"/>
                  <a:gd name="connsiteY14" fmla="*/ 798395 h 798395"/>
                  <a:gd name="connsiteX15" fmla="*/ 4883801 w 6783057"/>
                  <a:gd name="connsiteY15" fmla="*/ 798395 h 798395"/>
                  <a:gd name="connsiteX16" fmla="*/ 4137665 w 6783057"/>
                  <a:gd name="connsiteY16" fmla="*/ 798395 h 798395"/>
                  <a:gd name="connsiteX17" fmla="*/ 3391529 w 6783057"/>
                  <a:gd name="connsiteY17" fmla="*/ 798395 h 798395"/>
                  <a:gd name="connsiteX18" fmla="*/ 2645392 w 6783057"/>
                  <a:gd name="connsiteY18" fmla="*/ 798395 h 798395"/>
                  <a:gd name="connsiteX19" fmla="*/ 1967087 w 6783057"/>
                  <a:gd name="connsiteY19" fmla="*/ 798395 h 798395"/>
                  <a:gd name="connsiteX20" fmla="*/ 1288781 w 6783057"/>
                  <a:gd name="connsiteY20" fmla="*/ 798395 h 798395"/>
                  <a:gd name="connsiteX21" fmla="*/ 0 w 6783057"/>
                  <a:gd name="connsiteY21" fmla="*/ 798395 h 798395"/>
                  <a:gd name="connsiteX22" fmla="*/ 0 w 6783057"/>
                  <a:gd name="connsiteY22" fmla="*/ 423149 h 798395"/>
                  <a:gd name="connsiteX23" fmla="*/ 0 w 6783057"/>
                  <a:gd name="connsiteY23" fmla="*/ 0 h 79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83057" h="798395" fill="none" extrusionOk="0">
                    <a:moveTo>
                      <a:pt x="0" y="0"/>
                    </a:moveTo>
                    <a:cubicBezTo>
                      <a:pt x="137326" y="-13895"/>
                      <a:pt x="273993" y="-3573"/>
                      <a:pt x="474814" y="0"/>
                    </a:cubicBezTo>
                    <a:cubicBezTo>
                      <a:pt x="675635" y="3573"/>
                      <a:pt x="869726" y="29959"/>
                      <a:pt x="1153120" y="0"/>
                    </a:cubicBezTo>
                    <a:cubicBezTo>
                      <a:pt x="1436514" y="-29959"/>
                      <a:pt x="1541510" y="19973"/>
                      <a:pt x="1831425" y="0"/>
                    </a:cubicBezTo>
                    <a:cubicBezTo>
                      <a:pt x="2121340" y="-19973"/>
                      <a:pt x="2139754" y="11634"/>
                      <a:pt x="2374070" y="0"/>
                    </a:cubicBezTo>
                    <a:cubicBezTo>
                      <a:pt x="2608386" y="-11634"/>
                      <a:pt x="2785070" y="-7554"/>
                      <a:pt x="2916715" y="0"/>
                    </a:cubicBezTo>
                    <a:cubicBezTo>
                      <a:pt x="3048360" y="7554"/>
                      <a:pt x="3398247" y="22063"/>
                      <a:pt x="3595020" y="0"/>
                    </a:cubicBezTo>
                    <a:cubicBezTo>
                      <a:pt x="3791793" y="-22063"/>
                      <a:pt x="3917935" y="3592"/>
                      <a:pt x="4205495" y="0"/>
                    </a:cubicBezTo>
                    <a:cubicBezTo>
                      <a:pt x="4493055" y="-3592"/>
                      <a:pt x="4772328" y="-14490"/>
                      <a:pt x="4951632" y="0"/>
                    </a:cubicBezTo>
                    <a:cubicBezTo>
                      <a:pt x="5130936" y="14490"/>
                      <a:pt x="5373293" y="-482"/>
                      <a:pt x="5562107" y="0"/>
                    </a:cubicBezTo>
                    <a:cubicBezTo>
                      <a:pt x="5750922" y="482"/>
                      <a:pt x="6453187" y="-52754"/>
                      <a:pt x="6783057" y="0"/>
                    </a:cubicBezTo>
                    <a:cubicBezTo>
                      <a:pt x="6785777" y="106016"/>
                      <a:pt x="6773915" y="231768"/>
                      <a:pt x="6783057" y="391214"/>
                    </a:cubicBezTo>
                    <a:cubicBezTo>
                      <a:pt x="6792199" y="550660"/>
                      <a:pt x="6796095" y="608337"/>
                      <a:pt x="6783057" y="798395"/>
                    </a:cubicBezTo>
                    <a:cubicBezTo>
                      <a:pt x="6510180" y="815761"/>
                      <a:pt x="6314045" y="782956"/>
                      <a:pt x="6172582" y="798395"/>
                    </a:cubicBezTo>
                    <a:cubicBezTo>
                      <a:pt x="6031120" y="813834"/>
                      <a:pt x="5797352" y="779163"/>
                      <a:pt x="5697768" y="798395"/>
                    </a:cubicBezTo>
                    <a:cubicBezTo>
                      <a:pt x="5598184" y="817627"/>
                      <a:pt x="5283733" y="784713"/>
                      <a:pt x="4883801" y="798395"/>
                    </a:cubicBezTo>
                    <a:cubicBezTo>
                      <a:pt x="4483869" y="812077"/>
                      <a:pt x="4507611" y="812064"/>
                      <a:pt x="4137665" y="798395"/>
                    </a:cubicBezTo>
                    <a:cubicBezTo>
                      <a:pt x="3767719" y="784726"/>
                      <a:pt x="3740384" y="773342"/>
                      <a:pt x="3391529" y="798395"/>
                    </a:cubicBezTo>
                    <a:cubicBezTo>
                      <a:pt x="3042674" y="823448"/>
                      <a:pt x="2918393" y="763663"/>
                      <a:pt x="2645392" y="798395"/>
                    </a:cubicBezTo>
                    <a:cubicBezTo>
                      <a:pt x="2372391" y="833127"/>
                      <a:pt x="2299438" y="783246"/>
                      <a:pt x="1967087" y="798395"/>
                    </a:cubicBezTo>
                    <a:cubicBezTo>
                      <a:pt x="1634736" y="813544"/>
                      <a:pt x="1592212" y="814958"/>
                      <a:pt x="1288781" y="798395"/>
                    </a:cubicBezTo>
                    <a:cubicBezTo>
                      <a:pt x="985350" y="781832"/>
                      <a:pt x="375735" y="768483"/>
                      <a:pt x="0" y="798395"/>
                    </a:cubicBezTo>
                    <a:cubicBezTo>
                      <a:pt x="-7620" y="689165"/>
                      <a:pt x="-9586" y="503247"/>
                      <a:pt x="0" y="423149"/>
                    </a:cubicBezTo>
                    <a:cubicBezTo>
                      <a:pt x="9586" y="343051"/>
                      <a:pt x="-158" y="211074"/>
                      <a:pt x="0" y="0"/>
                    </a:cubicBezTo>
                    <a:close/>
                  </a:path>
                  <a:path w="6783057" h="798395" stroke="0" extrusionOk="0">
                    <a:moveTo>
                      <a:pt x="0" y="0"/>
                    </a:moveTo>
                    <a:cubicBezTo>
                      <a:pt x="197611" y="20012"/>
                      <a:pt x="519050" y="-15455"/>
                      <a:pt x="746136" y="0"/>
                    </a:cubicBezTo>
                    <a:cubicBezTo>
                      <a:pt x="973222" y="15455"/>
                      <a:pt x="1168163" y="6210"/>
                      <a:pt x="1288781" y="0"/>
                    </a:cubicBezTo>
                    <a:cubicBezTo>
                      <a:pt x="1409400" y="-6210"/>
                      <a:pt x="1569479" y="17862"/>
                      <a:pt x="1831425" y="0"/>
                    </a:cubicBezTo>
                    <a:cubicBezTo>
                      <a:pt x="2093371" y="-17862"/>
                      <a:pt x="2106072" y="13067"/>
                      <a:pt x="2306239" y="0"/>
                    </a:cubicBezTo>
                    <a:cubicBezTo>
                      <a:pt x="2506406" y="-13067"/>
                      <a:pt x="2724797" y="26401"/>
                      <a:pt x="2848884" y="0"/>
                    </a:cubicBezTo>
                    <a:cubicBezTo>
                      <a:pt x="2972971" y="-26401"/>
                      <a:pt x="3259108" y="-36322"/>
                      <a:pt x="3595020" y="0"/>
                    </a:cubicBezTo>
                    <a:cubicBezTo>
                      <a:pt x="3930932" y="36322"/>
                      <a:pt x="3949932" y="-17529"/>
                      <a:pt x="4137665" y="0"/>
                    </a:cubicBezTo>
                    <a:cubicBezTo>
                      <a:pt x="4325399" y="17529"/>
                      <a:pt x="4584595" y="-28806"/>
                      <a:pt x="4951632" y="0"/>
                    </a:cubicBezTo>
                    <a:cubicBezTo>
                      <a:pt x="5318669" y="28806"/>
                      <a:pt x="5366437" y="2267"/>
                      <a:pt x="5765598" y="0"/>
                    </a:cubicBezTo>
                    <a:cubicBezTo>
                      <a:pt x="6164759" y="-2267"/>
                      <a:pt x="6481041" y="-16363"/>
                      <a:pt x="6783057" y="0"/>
                    </a:cubicBezTo>
                    <a:cubicBezTo>
                      <a:pt x="6786349" y="134854"/>
                      <a:pt x="6779067" y="253936"/>
                      <a:pt x="6783057" y="399198"/>
                    </a:cubicBezTo>
                    <a:cubicBezTo>
                      <a:pt x="6787047" y="544460"/>
                      <a:pt x="6789966" y="694293"/>
                      <a:pt x="6783057" y="798395"/>
                    </a:cubicBezTo>
                    <a:cubicBezTo>
                      <a:pt x="6573762" y="768917"/>
                      <a:pt x="6325581" y="812824"/>
                      <a:pt x="6036921" y="798395"/>
                    </a:cubicBezTo>
                    <a:cubicBezTo>
                      <a:pt x="5748261" y="783966"/>
                      <a:pt x="5590060" y="793193"/>
                      <a:pt x="5290784" y="798395"/>
                    </a:cubicBezTo>
                    <a:cubicBezTo>
                      <a:pt x="4991508" y="803597"/>
                      <a:pt x="4947606" y="815023"/>
                      <a:pt x="4680309" y="798395"/>
                    </a:cubicBezTo>
                    <a:cubicBezTo>
                      <a:pt x="4413013" y="781767"/>
                      <a:pt x="4246981" y="795706"/>
                      <a:pt x="3866342" y="798395"/>
                    </a:cubicBezTo>
                    <a:cubicBezTo>
                      <a:pt x="3485703" y="801084"/>
                      <a:pt x="3255923" y="822252"/>
                      <a:pt x="3052376" y="798395"/>
                    </a:cubicBezTo>
                    <a:cubicBezTo>
                      <a:pt x="2848829" y="774538"/>
                      <a:pt x="2604944" y="791634"/>
                      <a:pt x="2238409" y="798395"/>
                    </a:cubicBezTo>
                    <a:cubicBezTo>
                      <a:pt x="1871874" y="805156"/>
                      <a:pt x="1942883" y="788336"/>
                      <a:pt x="1695764" y="798395"/>
                    </a:cubicBezTo>
                    <a:cubicBezTo>
                      <a:pt x="1448646" y="808454"/>
                      <a:pt x="1349735" y="782279"/>
                      <a:pt x="1153120" y="798395"/>
                    </a:cubicBezTo>
                    <a:cubicBezTo>
                      <a:pt x="956505" y="814511"/>
                      <a:pt x="870256" y="799441"/>
                      <a:pt x="610475" y="798395"/>
                    </a:cubicBezTo>
                    <a:cubicBezTo>
                      <a:pt x="350695" y="797349"/>
                      <a:pt x="261881" y="803473"/>
                      <a:pt x="0" y="798395"/>
                    </a:cubicBezTo>
                    <a:cubicBezTo>
                      <a:pt x="-12051" y="675553"/>
                      <a:pt x="-19807" y="531998"/>
                      <a:pt x="0" y="383230"/>
                    </a:cubicBezTo>
                    <a:cubicBezTo>
                      <a:pt x="19807" y="234463"/>
                      <a:pt x="13417" y="81763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Rockwell Extra Bold" panose="02060903040505020403" pitchFamily="18" charset="0"/>
                  </a:rPr>
                  <a:t>Def: </a:t>
                </a:r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Uniquely Decodable Pairs (UDCP’s)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A UDCP is a pair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0" y="947791"/>
                <a:ext cx="6783057" cy="798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custGeom>
                        <a:avLst/>
                        <a:gdLst>
                          <a:gd name="connsiteX0" fmla="*/ 0 w 6783057"/>
                          <a:gd name="connsiteY0" fmla="*/ 0 h 798395"/>
                          <a:gd name="connsiteX1" fmla="*/ 474814 w 6783057"/>
                          <a:gd name="connsiteY1" fmla="*/ 0 h 798395"/>
                          <a:gd name="connsiteX2" fmla="*/ 1153120 w 6783057"/>
                          <a:gd name="connsiteY2" fmla="*/ 0 h 798395"/>
                          <a:gd name="connsiteX3" fmla="*/ 1831425 w 6783057"/>
                          <a:gd name="connsiteY3" fmla="*/ 0 h 798395"/>
                          <a:gd name="connsiteX4" fmla="*/ 2374070 w 6783057"/>
                          <a:gd name="connsiteY4" fmla="*/ 0 h 798395"/>
                          <a:gd name="connsiteX5" fmla="*/ 2916715 w 6783057"/>
                          <a:gd name="connsiteY5" fmla="*/ 0 h 798395"/>
                          <a:gd name="connsiteX6" fmla="*/ 3595020 w 6783057"/>
                          <a:gd name="connsiteY6" fmla="*/ 0 h 798395"/>
                          <a:gd name="connsiteX7" fmla="*/ 4205495 w 6783057"/>
                          <a:gd name="connsiteY7" fmla="*/ 0 h 798395"/>
                          <a:gd name="connsiteX8" fmla="*/ 4951632 w 6783057"/>
                          <a:gd name="connsiteY8" fmla="*/ 0 h 798395"/>
                          <a:gd name="connsiteX9" fmla="*/ 5562107 w 6783057"/>
                          <a:gd name="connsiteY9" fmla="*/ 0 h 798395"/>
                          <a:gd name="connsiteX10" fmla="*/ 6783057 w 6783057"/>
                          <a:gd name="connsiteY10" fmla="*/ 0 h 798395"/>
                          <a:gd name="connsiteX11" fmla="*/ 6783057 w 6783057"/>
                          <a:gd name="connsiteY11" fmla="*/ 391214 h 798395"/>
                          <a:gd name="connsiteX12" fmla="*/ 6783057 w 6783057"/>
                          <a:gd name="connsiteY12" fmla="*/ 798395 h 798395"/>
                          <a:gd name="connsiteX13" fmla="*/ 6172582 w 6783057"/>
                          <a:gd name="connsiteY13" fmla="*/ 798395 h 798395"/>
                          <a:gd name="connsiteX14" fmla="*/ 5697768 w 6783057"/>
                          <a:gd name="connsiteY14" fmla="*/ 798395 h 798395"/>
                          <a:gd name="connsiteX15" fmla="*/ 4883801 w 6783057"/>
                          <a:gd name="connsiteY15" fmla="*/ 798395 h 798395"/>
                          <a:gd name="connsiteX16" fmla="*/ 4137665 w 6783057"/>
                          <a:gd name="connsiteY16" fmla="*/ 798395 h 798395"/>
                          <a:gd name="connsiteX17" fmla="*/ 3391529 w 6783057"/>
                          <a:gd name="connsiteY17" fmla="*/ 798395 h 798395"/>
                          <a:gd name="connsiteX18" fmla="*/ 2645392 w 6783057"/>
                          <a:gd name="connsiteY18" fmla="*/ 798395 h 798395"/>
                          <a:gd name="connsiteX19" fmla="*/ 1967087 w 6783057"/>
                          <a:gd name="connsiteY19" fmla="*/ 798395 h 798395"/>
                          <a:gd name="connsiteX20" fmla="*/ 1288781 w 6783057"/>
                          <a:gd name="connsiteY20" fmla="*/ 798395 h 798395"/>
                          <a:gd name="connsiteX21" fmla="*/ 0 w 6783057"/>
                          <a:gd name="connsiteY21" fmla="*/ 798395 h 798395"/>
                          <a:gd name="connsiteX22" fmla="*/ 0 w 6783057"/>
                          <a:gd name="connsiteY22" fmla="*/ 423149 h 798395"/>
                          <a:gd name="connsiteX23" fmla="*/ 0 w 6783057"/>
                          <a:gd name="connsiteY23" fmla="*/ 0 h 798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6783057" h="798395" fill="none" extrusionOk="0">
                            <a:moveTo>
                              <a:pt x="0" y="0"/>
                            </a:moveTo>
                            <a:cubicBezTo>
                              <a:pt x="137326" y="-13895"/>
                              <a:pt x="273993" y="-3573"/>
                              <a:pt x="474814" y="0"/>
                            </a:cubicBezTo>
                            <a:cubicBezTo>
                              <a:pt x="675635" y="3573"/>
                              <a:pt x="869726" y="29959"/>
                              <a:pt x="1153120" y="0"/>
                            </a:cubicBezTo>
                            <a:cubicBezTo>
                              <a:pt x="1436514" y="-29959"/>
                              <a:pt x="1541510" y="19973"/>
                              <a:pt x="1831425" y="0"/>
                            </a:cubicBezTo>
                            <a:cubicBezTo>
                              <a:pt x="2121340" y="-19973"/>
                              <a:pt x="2139754" y="11634"/>
                              <a:pt x="2374070" y="0"/>
                            </a:cubicBezTo>
                            <a:cubicBezTo>
                              <a:pt x="2608386" y="-11634"/>
                              <a:pt x="2785070" y="-7554"/>
                              <a:pt x="2916715" y="0"/>
                            </a:cubicBezTo>
                            <a:cubicBezTo>
                              <a:pt x="3048360" y="7554"/>
                              <a:pt x="3398247" y="22063"/>
                              <a:pt x="3595020" y="0"/>
                            </a:cubicBezTo>
                            <a:cubicBezTo>
                              <a:pt x="3791793" y="-22063"/>
                              <a:pt x="3917935" y="3592"/>
                              <a:pt x="4205495" y="0"/>
                            </a:cubicBezTo>
                            <a:cubicBezTo>
                              <a:pt x="4493055" y="-3592"/>
                              <a:pt x="4772328" y="-14490"/>
                              <a:pt x="4951632" y="0"/>
                            </a:cubicBezTo>
                            <a:cubicBezTo>
                              <a:pt x="5130936" y="14490"/>
                              <a:pt x="5373293" y="-482"/>
                              <a:pt x="5562107" y="0"/>
                            </a:cubicBezTo>
                            <a:cubicBezTo>
                              <a:pt x="5750922" y="482"/>
                              <a:pt x="6453187" y="-52754"/>
                              <a:pt x="6783057" y="0"/>
                            </a:cubicBezTo>
                            <a:cubicBezTo>
                              <a:pt x="6785777" y="106016"/>
                              <a:pt x="6773915" y="231768"/>
                              <a:pt x="6783057" y="391214"/>
                            </a:cubicBezTo>
                            <a:cubicBezTo>
                              <a:pt x="6792199" y="550660"/>
                              <a:pt x="6796095" y="608337"/>
                              <a:pt x="6783057" y="798395"/>
                            </a:cubicBezTo>
                            <a:cubicBezTo>
                              <a:pt x="6510180" y="815761"/>
                              <a:pt x="6314045" y="782956"/>
                              <a:pt x="6172582" y="798395"/>
                            </a:cubicBezTo>
                            <a:cubicBezTo>
                              <a:pt x="6031120" y="813834"/>
                              <a:pt x="5797352" y="779163"/>
                              <a:pt x="5697768" y="798395"/>
                            </a:cubicBezTo>
                            <a:cubicBezTo>
                              <a:pt x="5598184" y="817627"/>
                              <a:pt x="5283733" y="784713"/>
                              <a:pt x="4883801" y="798395"/>
                            </a:cubicBezTo>
                            <a:cubicBezTo>
                              <a:pt x="4483869" y="812077"/>
                              <a:pt x="4507611" y="812064"/>
                              <a:pt x="4137665" y="798395"/>
                            </a:cubicBezTo>
                            <a:cubicBezTo>
                              <a:pt x="3767719" y="784726"/>
                              <a:pt x="3740384" y="773342"/>
                              <a:pt x="3391529" y="798395"/>
                            </a:cubicBezTo>
                            <a:cubicBezTo>
                              <a:pt x="3042674" y="823448"/>
                              <a:pt x="2918393" y="763663"/>
                              <a:pt x="2645392" y="798395"/>
                            </a:cubicBezTo>
                            <a:cubicBezTo>
                              <a:pt x="2372391" y="833127"/>
                              <a:pt x="2299438" y="783246"/>
                              <a:pt x="1967087" y="798395"/>
                            </a:cubicBezTo>
                            <a:cubicBezTo>
                              <a:pt x="1634736" y="813544"/>
                              <a:pt x="1592212" y="814958"/>
                              <a:pt x="1288781" y="798395"/>
                            </a:cubicBezTo>
                            <a:cubicBezTo>
                              <a:pt x="985350" y="781832"/>
                              <a:pt x="375735" y="768483"/>
                              <a:pt x="0" y="798395"/>
                            </a:cubicBezTo>
                            <a:cubicBezTo>
                              <a:pt x="-7620" y="689165"/>
                              <a:pt x="-9586" y="503247"/>
                              <a:pt x="0" y="423149"/>
                            </a:cubicBezTo>
                            <a:cubicBezTo>
                              <a:pt x="9586" y="343051"/>
                              <a:pt x="-158" y="211074"/>
                              <a:pt x="0" y="0"/>
                            </a:cubicBezTo>
                            <a:close/>
                          </a:path>
                          <a:path w="6783057" h="798395" stroke="0" extrusionOk="0">
                            <a:moveTo>
                              <a:pt x="0" y="0"/>
                            </a:moveTo>
                            <a:cubicBezTo>
                              <a:pt x="197611" y="20012"/>
                              <a:pt x="519050" y="-15455"/>
                              <a:pt x="746136" y="0"/>
                            </a:cubicBezTo>
                            <a:cubicBezTo>
                              <a:pt x="973222" y="15455"/>
                              <a:pt x="1168163" y="6210"/>
                              <a:pt x="1288781" y="0"/>
                            </a:cubicBezTo>
                            <a:cubicBezTo>
                              <a:pt x="1409400" y="-6210"/>
                              <a:pt x="1569479" y="17862"/>
                              <a:pt x="1831425" y="0"/>
                            </a:cubicBezTo>
                            <a:cubicBezTo>
                              <a:pt x="2093371" y="-17862"/>
                              <a:pt x="2106072" y="13067"/>
                              <a:pt x="2306239" y="0"/>
                            </a:cubicBezTo>
                            <a:cubicBezTo>
                              <a:pt x="2506406" y="-13067"/>
                              <a:pt x="2724797" y="26401"/>
                              <a:pt x="2848884" y="0"/>
                            </a:cubicBezTo>
                            <a:cubicBezTo>
                              <a:pt x="2972971" y="-26401"/>
                              <a:pt x="3259108" y="-36322"/>
                              <a:pt x="3595020" y="0"/>
                            </a:cubicBezTo>
                            <a:cubicBezTo>
                              <a:pt x="3930932" y="36322"/>
                              <a:pt x="3949932" y="-17529"/>
                              <a:pt x="4137665" y="0"/>
                            </a:cubicBezTo>
                            <a:cubicBezTo>
                              <a:pt x="4325399" y="17529"/>
                              <a:pt x="4584595" y="-28806"/>
                              <a:pt x="4951632" y="0"/>
                            </a:cubicBezTo>
                            <a:cubicBezTo>
                              <a:pt x="5318669" y="28806"/>
                              <a:pt x="5366437" y="2267"/>
                              <a:pt x="5765598" y="0"/>
                            </a:cubicBezTo>
                            <a:cubicBezTo>
                              <a:pt x="6164759" y="-2267"/>
                              <a:pt x="6481041" y="-16363"/>
                              <a:pt x="6783057" y="0"/>
                            </a:cubicBezTo>
                            <a:cubicBezTo>
                              <a:pt x="6786349" y="134854"/>
                              <a:pt x="6779067" y="253936"/>
                              <a:pt x="6783057" y="399198"/>
                            </a:cubicBezTo>
                            <a:cubicBezTo>
                              <a:pt x="6787047" y="544460"/>
                              <a:pt x="6789966" y="694293"/>
                              <a:pt x="6783057" y="798395"/>
                            </a:cubicBezTo>
                            <a:cubicBezTo>
                              <a:pt x="6573762" y="768917"/>
                              <a:pt x="6325581" y="812824"/>
                              <a:pt x="6036921" y="798395"/>
                            </a:cubicBezTo>
                            <a:cubicBezTo>
                              <a:pt x="5748261" y="783966"/>
                              <a:pt x="5590060" y="793193"/>
                              <a:pt x="5290784" y="798395"/>
                            </a:cubicBezTo>
                            <a:cubicBezTo>
                              <a:pt x="4991508" y="803597"/>
                              <a:pt x="4947606" y="815023"/>
                              <a:pt x="4680309" y="798395"/>
                            </a:cubicBezTo>
                            <a:cubicBezTo>
                              <a:pt x="4413013" y="781767"/>
                              <a:pt x="4246981" y="795706"/>
                              <a:pt x="3866342" y="798395"/>
                            </a:cubicBezTo>
                            <a:cubicBezTo>
                              <a:pt x="3485703" y="801084"/>
                              <a:pt x="3255923" y="822252"/>
                              <a:pt x="3052376" y="798395"/>
                            </a:cubicBezTo>
                            <a:cubicBezTo>
                              <a:pt x="2848829" y="774538"/>
                              <a:pt x="2604944" y="791634"/>
                              <a:pt x="2238409" y="798395"/>
                            </a:cubicBezTo>
                            <a:cubicBezTo>
                              <a:pt x="1871874" y="805156"/>
                              <a:pt x="1942883" y="788336"/>
                              <a:pt x="1695764" y="798395"/>
                            </a:cubicBezTo>
                            <a:cubicBezTo>
                              <a:pt x="1448646" y="808454"/>
                              <a:pt x="1349735" y="782279"/>
                              <a:pt x="1153120" y="798395"/>
                            </a:cubicBezTo>
                            <a:cubicBezTo>
                              <a:pt x="956505" y="814511"/>
                              <a:pt x="870256" y="799441"/>
                              <a:pt x="610475" y="798395"/>
                            </a:cubicBezTo>
                            <a:cubicBezTo>
                              <a:pt x="350695" y="797349"/>
                              <a:pt x="261881" y="803473"/>
                              <a:pt x="0" y="798395"/>
                            </a:cubicBezTo>
                            <a:cubicBezTo>
                              <a:pt x="-12051" y="675553"/>
                              <a:pt x="-19807" y="531998"/>
                              <a:pt x="0" y="383230"/>
                            </a:cubicBezTo>
                            <a:cubicBezTo>
                              <a:pt x="19807" y="234463"/>
                              <a:pt x="13417" y="8176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1EE43F31-09DC-463A-943F-29CD567B9EF9}"/>
                  </a:ext>
                </a:extLst>
              </p:cNvPr>
              <p:cNvSpPr/>
              <p:nvPr/>
            </p:nvSpPr>
            <p:spPr>
              <a:xfrm>
                <a:off x="5241795" y="1891103"/>
                <a:ext cx="3656879" cy="720215"/>
              </a:xfrm>
              <a:prstGeom prst="wedgeEllipseCallout">
                <a:avLst>
                  <a:gd name="adj1" fmla="val -46895"/>
                  <a:gd name="adj2" fmla="val -82179"/>
                </a:avLst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m:rPr>
                          <m:lit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m:rPr>
                          <m:lit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is addition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1EE43F31-09DC-463A-943F-29CD567B9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95" y="1891103"/>
                <a:ext cx="3656879" cy="720215"/>
              </a:xfrm>
              <a:prstGeom prst="wedgeEllipseCallout">
                <a:avLst>
                  <a:gd name="adj1" fmla="val -46895"/>
                  <a:gd name="adj2" fmla="val -82179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FC7918-B434-441C-BEF8-41B59924827F}"/>
                  </a:ext>
                </a:extLst>
              </p:cNvPr>
              <p:cNvSpPr txBox="1"/>
              <p:nvPr/>
            </p:nvSpPr>
            <p:spPr>
              <a:xfrm>
                <a:off x="430712" y="2310405"/>
                <a:ext cx="6422575" cy="2098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 1: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011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	</m:t>
                      </m:r>
                      <m:r>
                        <a:rPr lang="en-US" i="1" smtClean="0">
                          <a:solidFill>
                            <a:srgbClr val="C28B37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>
                          <a:solidFill>
                            <a:srgbClr val="C28B37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rgbClr val="C28B37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,…}</m:t>
                      </m:r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Example 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01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00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01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11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	</m:t>
                      </m:r>
                      <m:r>
                        <a:rPr lang="en-US" i="1" smtClean="0">
                          <a:solidFill>
                            <a:srgbClr val="C28B37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>
                          <a:solidFill>
                            <a:srgbClr val="C28B37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C28B37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i="1">
                          <a:latin typeface="Cambria Math"/>
                        </a:rPr>
                        <m:t>={</m:t>
                      </m:r>
                      <m:r>
                        <a:rPr lang="en-US" i="1">
                          <a:latin typeface="Cambria Math"/>
                        </a:rPr>
                        <m:t>10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11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21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01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02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12</m:t>
                      </m:r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FC7918-B434-441C-BEF8-41B599248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2" y="2310405"/>
                <a:ext cx="6422575" cy="2098908"/>
              </a:xfrm>
              <a:prstGeom prst="rect">
                <a:avLst/>
              </a:prstGeom>
              <a:blipFill>
                <a:blip r:embed="rId4"/>
                <a:stretch>
                  <a:fillRect l="-855" t="-1453" b="-20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75466B83-694D-4F75-A3CD-56D382C3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2246" y="2527112"/>
            <a:ext cx="421024" cy="421024"/>
          </a:xfrm>
          <a:prstGeom prst="rect">
            <a:avLst/>
          </a:prstGeom>
        </p:spPr>
      </p:pic>
      <p:pic>
        <p:nvPicPr>
          <p:cNvPr id="12" name="Graphic 11" descr="User">
            <a:extLst>
              <a:ext uri="{FF2B5EF4-FFF2-40B4-BE49-F238E27FC236}">
                <a16:creationId xmlns:a16="http://schemas.microsoft.com/office/drawing/2014/main" id="{39194949-1CCF-4A1B-88A9-E05A9808B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154" y="2527112"/>
            <a:ext cx="421024" cy="421024"/>
          </a:xfrm>
          <a:prstGeom prst="rect">
            <a:avLst/>
          </a:prstGeom>
        </p:spPr>
      </p:pic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3A773490-89D2-46CF-A60E-AA43EBC08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6421" y="2890180"/>
            <a:ext cx="421024" cy="421024"/>
          </a:xfrm>
          <a:prstGeom prst="rect">
            <a:avLst/>
          </a:prstGeom>
        </p:spPr>
      </p:pic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A2FC3549-154D-4543-8346-DFDBE077A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2246" y="3671440"/>
            <a:ext cx="421024" cy="421024"/>
          </a:xfrm>
          <a:prstGeom prst="rect">
            <a:avLst/>
          </a:prstGeom>
        </p:spPr>
      </p:pic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id="{294F71DC-6F1B-4EA3-ACF0-9CA4C6FFE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154" y="3671440"/>
            <a:ext cx="421024" cy="421024"/>
          </a:xfrm>
          <a:prstGeom prst="rect">
            <a:avLst/>
          </a:prstGeom>
        </p:spPr>
      </p:pic>
      <p:pic>
        <p:nvPicPr>
          <p:cNvPr id="17" name="Graphic 16" descr="User">
            <a:extLst>
              <a:ext uri="{FF2B5EF4-FFF2-40B4-BE49-F238E27FC236}">
                <a16:creationId xmlns:a16="http://schemas.microsoft.com/office/drawing/2014/main" id="{54480E52-05F9-432E-9285-B9D154EC7B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5909" y="3985197"/>
            <a:ext cx="42102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CA7A-61F9-4146-88BE-0AD2CEE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6CE35-66B4-481F-BD7B-793EF7654D17}"/>
              </a:ext>
            </a:extLst>
          </p:cNvPr>
          <p:cNvSpPr txBox="1">
            <a:spLocks/>
          </p:cNvSpPr>
          <p:nvPr/>
        </p:nvSpPr>
        <p:spPr>
          <a:xfrm>
            <a:off x="409130" y="3545134"/>
            <a:ext cx="7539116" cy="419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/>
              <p:nvPr/>
            </p:nvSpPr>
            <p:spPr>
              <a:xfrm>
                <a:off x="409130" y="947791"/>
                <a:ext cx="6783057" cy="798395"/>
              </a:xfrm>
              <a:custGeom>
                <a:avLst/>
                <a:gdLst>
                  <a:gd name="connsiteX0" fmla="*/ 0 w 6783057"/>
                  <a:gd name="connsiteY0" fmla="*/ 0 h 798395"/>
                  <a:gd name="connsiteX1" fmla="*/ 474814 w 6783057"/>
                  <a:gd name="connsiteY1" fmla="*/ 0 h 798395"/>
                  <a:gd name="connsiteX2" fmla="*/ 1153120 w 6783057"/>
                  <a:gd name="connsiteY2" fmla="*/ 0 h 798395"/>
                  <a:gd name="connsiteX3" fmla="*/ 1831425 w 6783057"/>
                  <a:gd name="connsiteY3" fmla="*/ 0 h 798395"/>
                  <a:gd name="connsiteX4" fmla="*/ 2374070 w 6783057"/>
                  <a:gd name="connsiteY4" fmla="*/ 0 h 798395"/>
                  <a:gd name="connsiteX5" fmla="*/ 2916715 w 6783057"/>
                  <a:gd name="connsiteY5" fmla="*/ 0 h 798395"/>
                  <a:gd name="connsiteX6" fmla="*/ 3595020 w 6783057"/>
                  <a:gd name="connsiteY6" fmla="*/ 0 h 798395"/>
                  <a:gd name="connsiteX7" fmla="*/ 4205495 w 6783057"/>
                  <a:gd name="connsiteY7" fmla="*/ 0 h 798395"/>
                  <a:gd name="connsiteX8" fmla="*/ 4951632 w 6783057"/>
                  <a:gd name="connsiteY8" fmla="*/ 0 h 798395"/>
                  <a:gd name="connsiteX9" fmla="*/ 5562107 w 6783057"/>
                  <a:gd name="connsiteY9" fmla="*/ 0 h 798395"/>
                  <a:gd name="connsiteX10" fmla="*/ 6783057 w 6783057"/>
                  <a:gd name="connsiteY10" fmla="*/ 0 h 798395"/>
                  <a:gd name="connsiteX11" fmla="*/ 6783057 w 6783057"/>
                  <a:gd name="connsiteY11" fmla="*/ 391214 h 798395"/>
                  <a:gd name="connsiteX12" fmla="*/ 6783057 w 6783057"/>
                  <a:gd name="connsiteY12" fmla="*/ 798395 h 798395"/>
                  <a:gd name="connsiteX13" fmla="*/ 6172582 w 6783057"/>
                  <a:gd name="connsiteY13" fmla="*/ 798395 h 798395"/>
                  <a:gd name="connsiteX14" fmla="*/ 5697768 w 6783057"/>
                  <a:gd name="connsiteY14" fmla="*/ 798395 h 798395"/>
                  <a:gd name="connsiteX15" fmla="*/ 4883801 w 6783057"/>
                  <a:gd name="connsiteY15" fmla="*/ 798395 h 798395"/>
                  <a:gd name="connsiteX16" fmla="*/ 4137665 w 6783057"/>
                  <a:gd name="connsiteY16" fmla="*/ 798395 h 798395"/>
                  <a:gd name="connsiteX17" fmla="*/ 3391529 w 6783057"/>
                  <a:gd name="connsiteY17" fmla="*/ 798395 h 798395"/>
                  <a:gd name="connsiteX18" fmla="*/ 2645392 w 6783057"/>
                  <a:gd name="connsiteY18" fmla="*/ 798395 h 798395"/>
                  <a:gd name="connsiteX19" fmla="*/ 1967087 w 6783057"/>
                  <a:gd name="connsiteY19" fmla="*/ 798395 h 798395"/>
                  <a:gd name="connsiteX20" fmla="*/ 1288781 w 6783057"/>
                  <a:gd name="connsiteY20" fmla="*/ 798395 h 798395"/>
                  <a:gd name="connsiteX21" fmla="*/ 0 w 6783057"/>
                  <a:gd name="connsiteY21" fmla="*/ 798395 h 798395"/>
                  <a:gd name="connsiteX22" fmla="*/ 0 w 6783057"/>
                  <a:gd name="connsiteY22" fmla="*/ 423149 h 798395"/>
                  <a:gd name="connsiteX23" fmla="*/ 0 w 6783057"/>
                  <a:gd name="connsiteY23" fmla="*/ 0 h 79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83057" h="798395" fill="none" extrusionOk="0">
                    <a:moveTo>
                      <a:pt x="0" y="0"/>
                    </a:moveTo>
                    <a:cubicBezTo>
                      <a:pt x="137326" y="-13895"/>
                      <a:pt x="273993" y="-3573"/>
                      <a:pt x="474814" y="0"/>
                    </a:cubicBezTo>
                    <a:cubicBezTo>
                      <a:pt x="675635" y="3573"/>
                      <a:pt x="869726" y="29959"/>
                      <a:pt x="1153120" y="0"/>
                    </a:cubicBezTo>
                    <a:cubicBezTo>
                      <a:pt x="1436514" y="-29959"/>
                      <a:pt x="1541510" y="19973"/>
                      <a:pt x="1831425" y="0"/>
                    </a:cubicBezTo>
                    <a:cubicBezTo>
                      <a:pt x="2121340" y="-19973"/>
                      <a:pt x="2139754" y="11634"/>
                      <a:pt x="2374070" y="0"/>
                    </a:cubicBezTo>
                    <a:cubicBezTo>
                      <a:pt x="2608386" y="-11634"/>
                      <a:pt x="2785070" y="-7554"/>
                      <a:pt x="2916715" y="0"/>
                    </a:cubicBezTo>
                    <a:cubicBezTo>
                      <a:pt x="3048360" y="7554"/>
                      <a:pt x="3398247" y="22063"/>
                      <a:pt x="3595020" y="0"/>
                    </a:cubicBezTo>
                    <a:cubicBezTo>
                      <a:pt x="3791793" y="-22063"/>
                      <a:pt x="3917935" y="3592"/>
                      <a:pt x="4205495" y="0"/>
                    </a:cubicBezTo>
                    <a:cubicBezTo>
                      <a:pt x="4493055" y="-3592"/>
                      <a:pt x="4772328" y="-14490"/>
                      <a:pt x="4951632" y="0"/>
                    </a:cubicBezTo>
                    <a:cubicBezTo>
                      <a:pt x="5130936" y="14490"/>
                      <a:pt x="5373293" y="-482"/>
                      <a:pt x="5562107" y="0"/>
                    </a:cubicBezTo>
                    <a:cubicBezTo>
                      <a:pt x="5750922" y="482"/>
                      <a:pt x="6453187" y="-52754"/>
                      <a:pt x="6783057" y="0"/>
                    </a:cubicBezTo>
                    <a:cubicBezTo>
                      <a:pt x="6785777" y="106016"/>
                      <a:pt x="6773915" y="231768"/>
                      <a:pt x="6783057" y="391214"/>
                    </a:cubicBezTo>
                    <a:cubicBezTo>
                      <a:pt x="6792199" y="550660"/>
                      <a:pt x="6796095" y="608337"/>
                      <a:pt x="6783057" y="798395"/>
                    </a:cubicBezTo>
                    <a:cubicBezTo>
                      <a:pt x="6510180" y="815761"/>
                      <a:pt x="6314045" y="782956"/>
                      <a:pt x="6172582" y="798395"/>
                    </a:cubicBezTo>
                    <a:cubicBezTo>
                      <a:pt x="6031120" y="813834"/>
                      <a:pt x="5797352" y="779163"/>
                      <a:pt x="5697768" y="798395"/>
                    </a:cubicBezTo>
                    <a:cubicBezTo>
                      <a:pt x="5598184" y="817627"/>
                      <a:pt x="5283733" y="784713"/>
                      <a:pt x="4883801" y="798395"/>
                    </a:cubicBezTo>
                    <a:cubicBezTo>
                      <a:pt x="4483869" y="812077"/>
                      <a:pt x="4507611" y="812064"/>
                      <a:pt x="4137665" y="798395"/>
                    </a:cubicBezTo>
                    <a:cubicBezTo>
                      <a:pt x="3767719" y="784726"/>
                      <a:pt x="3740384" y="773342"/>
                      <a:pt x="3391529" y="798395"/>
                    </a:cubicBezTo>
                    <a:cubicBezTo>
                      <a:pt x="3042674" y="823448"/>
                      <a:pt x="2918393" y="763663"/>
                      <a:pt x="2645392" y="798395"/>
                    </a:cubicBezTo>
                    <a:cubicBezTo>
                      <a:pt x="2372391" y="833127"/>
                      <a:pt x="2299438" y="783246"/>
                      <a:pt x="1967087" y="798395"/>
                    </a:cubicBezTo>
                    <a:cubicBezTo>
                      <a:pt x="1634736" y="813544"/>
                      <a:pt x="1592212" y="814958"/>
                      <a:pt x="1288781" y="798395"/>
                    </a:cubicBezTo>
                    <a:cubicBezTo>
                      <a:pt x="985350" y="781832"/>
                      <a:pt x="375735" y="768483"/>
                      <a:pt x="0" y="798395"/>
                    </a:cubicBezTo>
                    <a:cubicBezTo>
                      <a:pt x="-7620" y="689165"/>
                      <a:pt x="-9586" y="503247"/>
                      <a:pt x="0" y="423149"/>
                    </a:cubicBezTo>
                    <a:cubicBezTo>
                      <a:pt x="9586" y="343051"/>
                      <a:pt x="-158" y="211074"/>
                      <a:pt x="0" y="0"/>
                    </a:cubicBezTo>
                    <a:close/>
                  </a:path>
                  <a:path w="6783057" h="798395" stroke="0" extrusionOk="0">
                    <a:moveTo>
                      <a:pt x="0" y="0"/>
                    </a:moveTo>
                    <a:cubicBezTo>
                      <a:pt x="197611" y="20012"/>
                      <a:pt x="519050" y="-15455"/>
                      <a:pt x="746136" y="0"/>
                    </a:cubicBezTo>
                    <a:cubicBezTo>
                      <a:pt x="973222" y="15455"/>
                      <a:pt x="1168163" y="6210"/>
                      <a:pt x="1288781" y="0"/>
                    </a:cubicBezTo>
                    <a:cubicBezTo>
                      <a:pt x="1409400" y="-6210"/>
                      <a:pt x="1569479" y="17862"/>
                      <a:pt x="1831425" y="0"/>
                    </a:cubicBezTo>
                    <a:cubicBezTo>
                      <a:pt x="2093371" y="-17862"/>
                      <a:pt x="2106072" y="13067"/>
                      <a:pt x="2306239" y="0"/>
                    </a:cubicBezTo>
                    <a:cubicBezTo>
                      <a:pt x="2506406" y="-13067"/>
                      <a:pt x="2724797" y="26401"/>
                      <a:pt x="2848884" y="0"/>
                    </a:cubicBezTo>
                    <a:cubicBezTo>
                      <a:pt x="2972971" y="-26401"/>
                      <a:pt x="3259108" y="-36322"/>
                      <a:pt x="3595020" y="0"/>
                    </a:cubicBezTo>
                    <a:cubicBezTo>
                      <a:pt x="3930932" y="36322"/>
                      <a:pt x="3949932" y="-17529"/>
                      <a:pt x="4137665" y="0"/>
                    </a:cubicBezTo>
                    <a:cubicBezTo>
                      <a:pt x="4325399" y="17529"/>
                      <a:pt x="4584595" y="-28806"/>
                      <a:pt x="4951632" y="0"/>
                    </a:cubicBezTo>
                    <a:cubicBezTo>
                      <a:pt x="5318669" y="28806"/>
                      <a:pt x="5366437" y="2267"/>
                      <a:pt x="5765598" y="0"/>
                    </a:cubicBezTo>
                    <a:cubicBezTo>
                      <a:pt x="6164759" y="-2267"/>
                      <a:pt x="6481041" y="-16363"/>
                      <a:pt x="6783057" y="0"/>
                    </a:cubicBezTo>
                    <a:cubicBezTo>
                      <a:pt x="6786349" y="134854"/>
                      <a:pt x="6779067" y="253936"/>
                      <a:pt x="6783057" y="399198"/>
                    </a:cubicBezTo>
                    <a:cubicBezTo>
                      <a:pt x="6787047" y="544460"/>
                      <a:pt x="6789966" y="694293"/>
                      <a:pt x="6783057" y="798395"/>
                    </a:cubicBezTo>
                    <a:cubicBezTo>
                      <a:pt x="6573762" y="768917"/>
                      <a:pt x="6325581" y="812824"/>
                      <a:pt x="6036921" y="798395"/>
                    </a:cubicBezTo>
                    <a:cubicBezTo>
                      <a:pt x="5748261" y="783966"/>
                      <a:pt x="5590060" y="793193"/>
                      <a:pt x="5290784" y="798395"/>
                    </a:cubicBezTo>
                    <a:cubicBezTo>
                      <a:pt x="4991508" y="803597"/>
                      <a:pt x="4947606" y="815023"/>
                      <a:pt x="4680309" y="798395"/>
                    </a:cubicBezTo>
                    <a:cubicBezTo>
                      <a:pt x="4413013" y="781767"/>
                      <a:pt x="4246981" y="795706"/>
                      <a:pt x="3866342" y="798395"/>
                    </a:cubicBezTo>
                    <a:cubicBezTo>
                      <a:pt x="3485703" y="801084"/>
                      <a:pt x="3255923" y="822252"/>
                      <a:pt x="3052376" y="798395"/>
                    </a:cubicBezTo>
                    <a:cubicBezTo>
                      <a:pt x="2848829" y="774538"/>
                      <a:pt x="2604944" y="791634"/>
                      <a:pt x="2238409" y="798395"/>
                    </a:cubicBezTo>
                    <a:cubicBezTo>
                      <a:pt x="1871874" y="805156"/>
                      <a:pt x="1942883" y="788336"/>
                      <a:pt x="1695764" y="798395"/>
                    </a:cubicBezTo>
                    <a:cubicBezTo>
                      <a:pt x="1448646" y="808454"/>
                      <a:pt x="1349735" y="782279"/>
                      <a:pt x="1153120" y="798395"/>
                    </a:cubicBezTo>
                    <a:cubicBezTo>
                      <a:pt x="956505" y="814511"/>
                      <a:pt x="870256" y="799441"/>
                      <a:pt x="610475" y="798395"/>
                    </a:cubicBezTo>
                    <a:cubicBezTo>
                      <a:pt x="350695" y="797349"/>
                      <a:pt x="261881" y="803473"/>
                      <a:pt x="0" y="798395"/>
                    </a:cubicBezTo>
                    <a:cubicBezTo>
                      <a:pt x="-12051" y="675553"/>
                      <a:pt x="-19807" y="531998"/>
                      <a:pt x="0" y="383230"/>
                    </a:cubicBezTo>
                    <a:cubicBezTo>
                      <a:pt x="19807" y="234463"/>
                      <a:pt x="13417" y="81763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Rockwell Extra Bold" panose="02060903040505020403" pitchFamily="18" charset="0"/>
                  </a:rPr>
                  <a:t>Def: </a:t>
                </a:r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Uniquely Decodable Pairs (UDCP’s)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A UDCP is a pair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0" y="947791"/>
                <a:ext cx="6783057" cy="798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custGeom>
                        <a:avLst/>
                        <a:gdLst>
                          <a:gd name="connsiteX0" fmla="*/ 0 w 6783057"/>
                          <a:gd name="connsiteY0" fmla="*/ 0 h 798395"/>
                          <a:gd name="connsiteX1" fmla="*/ 474814 w 6783057"/>
                          <a:gd name="connsiteY1" fmla="*/ 0 h 798395"/>
                          <a:gd name="connsiteX2" fmla="*/ 1153120 w 6783057"/>
                          <a:gd name="connsiteY2" fmla="*/ 0 h 798395"/>
                          <a:gd name="connsiteX3" fmla="*/ 1831425 w 6783057"/>
                          <a:gd name="connsiteY3" fmla="*/ 0 h 798395"/>
                          <a:gd name="connsiteX4" fmla="*/ 2374070 w 6783057"/>
                          <a:gd name="connsiteY4" fmla="*/ 0 h 798395"/>
                          <a:gd name="connsiteX5" fmla="*/ 2916715 w 6783057"/>
                          <a:gd name="connsiteY5" fmla="*/ 0 h 798395"/>
                          <a:gd name="connsiteX6" fmla="*/ 3595020 w 6783057"/>
                          <a:gd name="connsiteY6" fmla="*/ 0 h 798395"/>
                          <a:gd name="connsiteX7" fmla="*/ 4205495 w 6783057"/>
                          <a:gd name="connsiteY7" fmla="*/ 0 h 798395"/>
                          <a:gd name="connsiteX8" fmla="*/ 4951632 w 6783057"/>
                          <a:gd name="connsiteY8" fmla="*/ 0 h 798395"/>
                          <a:gd name="connsiteX9" fmla="*/ 5562107 w 6783057"/>
                          <a:gd name="connsiteY9" fmla="*/ 0 h 798395"/>
                          <a:gd name="connsiteX10" fmla="*/ 6783057 w 6783057"/>
                          <a:gd name="connsiteY10" fmla="*/ 0 h 798395"/>
                          <a:gd name="connsiteX11" fmla="*/ 6783057 w 6783057"/>
                          <a:gd name="connsiteY11" fmla="*/ 391214 h 798395"/>
                          <a:gd name="connsiteX12" fmla="*/ 6783057 w 6783057"/>
                          <a:gd name="connsiteY12" fmla="*/ 798395 h 798395"/>
                          <a:gd name="connsiteX13" fmla="*/ 6172582 w 6783057"/>
                          <a:gd name="connsiteY13" fmla="*/ 798395 h 798395"/>
                          <a:gd name="connsiteX14" fmla="*/ 5697768 w 6783057"/>
                          <a:gd name="connsiteY14" fmla="*/ 798395 h 798395"/>
                          <a:gd name="connsiteX15" fmla="*/ 4883801 w 6783057"/>
                          <a:gd name="connsiteY15" fmla="*/ 798395 h 798395"/>
                          <a:gd name="connsiteX16" fmla="*/ 4137665 w 6783057"/>
                          <a:gd name="connsiteY16" fmla="*/ 798395 h 798395"/>
                          <a:gd name="connsiteX17" fmla="*/ 3391529 w 6783057"/>
                          <a:gd name="connsiteY17" fmla="*/ 798395 h 798395"/>
                          <a:gd name="connsiteX18" fmla="*/ 2645392 w 6783057"/>
                          <a:gd name="connsiteY18" fmla="*/ 798395 h 798395"/>
                          <a:gd name="connsiteX19" fmla="*/ 1967087 w 6783057"/>
                          <a:gd name="connsiteY19" fmla="*/ 798395 h 798395"/>
                          <a:gd name="connsiteX20" fmla="*/ 1288781 w 6783057"/>
                          <a:gd name="connsiteY20" fmla="*/ 798395 h 798395"/>
                          <a:gd name="connsiteX21" fmla="*/ 0 w 6783057"/>
                          <a:gd name="connsiteY21" fmla="*/ 798395 h 798395"/>
                          <a:gd name="connsiteX22" fmla="*/ 0 w 6783057"/>
                          <a:gd name="connsiteY22" fmla="*/ 423149 h 798395"/>
                          <a:gd name="connsiteX23" fmla="*/ 0 w 6783057"/>
                          <a:gd name="connsiteY23" fmla="*/ 0 h 798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6783057" h="798395" fill="none" extrusionOk="0">
                            <a:moveTo>
                              <a:pt x="0" y="0"/>
                            </a:moveTo>
                            <a:cubicBezTo>
                              <a:pt x="137326" y="-13895"/>
                              <a:pt x="273993" y="-3573"/>
                              <a:pt x="474814" y="0"/>
                            </a:cubicBezTo>
                            <a:cubicBezTo>
                              <a:pt x="675635" y="3573"/>
                              <a:pt x="869726" y="29959"/>
                              <a:pt x="1153120" y="0"/>
                            </a:cubicBezTo>
                            <a:cubicBezTo>
                              <a:pt x="1436514" y="-29959"/>
                              <a:pt x="1541510" y="19973"/>
                              <a:pt x="1831425" y="0"/>
                            </a:cubicBezTo>
                            <a:cubicBezTo>
                              <a:pt x="2121340" y="-19973"/>
                              <a:pt x="2139754" y="11634"/>
                              <a:pt x="2374070" y="0"/>
                            </a:cubicBezTo>
                            <a:cubicBezTo>
                              <a:pt x="2608386" y="-11634"/>
                              <a:pt x="2785070" y="-7554"/>
                              <a:pt x="2916715" y="0"/>
                            </a:cubicBezTo>
                            <a:cubicBezTo>
                              <a:pt x="3048360" y="7554"/>
                              <a:pt x="3398247" y="22063"/>
                              <a:pt x="3595020" y="0"/>
                            </a:cubicBezTo>
                            <a:cubicBezTo>
                              <a:pt x="3791793" y="-22063"/>
                              <a:pt x="3917935" y="3592"/>
                              <a:pt x="4205495" y="0"/>
                            </a:cubicBezTo>
                            <a:cubicBezTo>
                              <a:pt x="4493055" y="-3592"/>
                              <a:pt x="4772328" y="-14490"/>
                              <a:pt x="4951632" y="0"/>
                            </a:cubicBezTo>
                            <a:cubicBezTo>
                              <a:pt x="5130936" y="14490"/>
                              <a:pt x="5373293" y="-482"/>
                              <a:pt x="5562107" y="0"/>
                            </a:cubicBezTo>
                            <a:cubicBezTo>
                              <a:pt x="5750922" y="482"/>
                              <a:pt x="6453187" y="-52754"/>
                              <a:pt x="6783057" y="0"/>
                            </a:cubicBezTo>
                            <a:cubicBezTo>
                              <a:pt x="6785777" y="106016"/>
                              <a:pt x="6773915" y="231768"/>
                              <a:pt x="6783057" y="391214"/>
                            </a:cubicBezTo>
                            <a:cubicBezTo>
                              <a:pt x="6792199" y="550660"/>
                              <a:pt x="6796095" y="608337"/>
                              <a:pt x="6783057" y="798395"/>
                            </a:cubicBezTo>
                            <a:cubicBezTo>
                              <a:pt x="6510180" y="815761"/>
                              <a:pt x="6314045" y="782956"/>
                              <a:pt x="6172582" y="798395"/>
                            </a:cubicBezTo>
                            <a:cubicBezTo>
                              <a:pt x="6031120" y="813834"/>
                              <a:pt x="5797352" y="779163"/>
                              <a:pt x="5697768" y="798395"/>
                            </a:cubicBezTo>
                            <a:cubicBezTo>
                              <a:pt x="5598184" y="817627"/>
                              <a:pt x="5283733" y="784713"/>
                              <a:pt x="4883801" y="798395"/>
                            </a:cubicBezTo>
                            <a:cubicBezTo>
                              <a:pt x="4483869" y="812077"/>
                              <a:pt x="4507611" y="812064"/>
                              <a:pt x="4137665" y="798395"/>
                            </a:cubicBezTo>
                            <a:cubicBezTo>
                              <a:pt x="3767719" y="784726"/>
                              <a:pt x="3740384" y="773342"/>
                              <a:pt x="3391529" y="798395"/>
                            </a:cubicBezTo>
                            <a:cubicBezTo>
                              <a:pt x="3042674" y="823448"/>
                              <a:pt x="2918393" y="763663"/>
                              <a:pt x="2645392" y="798395"/>
                            </a:cubicBezTo>
                            <a:cubicBezTo>
                              <a:pt x="2372391" y="833127"/>
                              <a:pt x="2299438" y="783246"/>
                              <a:pt x="1967087" y="798395"/>
                            </a:cubicBezTo>
                            <a:cubicBezTo>
                              <a:pt x="1634736" y="813544"/>
                              <a:pt x="1592212" y="814958"/>
                              <a:pt x="1288781" y="798395"/>
                            </a:cubicBezTo>
                            <a:cubicBezTo>
                              <a:pt x="985350" y="781832"/>
                              <a:pt x="375735" y="768483"/>
                              <a:pt x="0" y="798395"/>
                            </a:cubicBezTo>
                            <a:cubicBezTo>
                              <a:pt x="-7620" y="689165"/>
                              <a:pt x="-9586" y="503247"/>
                              <a:pt x="0" y="423149"/>
                            </a:cubicBezTo>
                            <a:cubicBezTo>
                              <a:pt x="9586" y="343051"/>
                              <a:pt x="-158" y="211074"/>
                              <a:pt x="0" y="0"/>
                            </a:cubicBezTo>
                            <a:close/>
                          </a:path>
                          <a:path w="6783057" h="798395" stroke="0" extrusionOk="0">
                            <a:moveTo>
                              <a:pt x="0" y="0"/>
                            </a:moveTo>
                            <a:cubicBezTo>
                              <a:pt x="197611" y="20012"/>
                              <a:pt x="519050" y="-15455"/>
                              <a:pt x="746136" y="0"/>
                            </a:cubicBezTo>
                            <a:cubicBezTo>
                              <a:pt x="973222" y="15455"/>
                              <a:pt x="1168163" y="6210"/>
                              <a:pt x="1288781" y="0"/>
                            </a:cubicBezTo>
                            <a:cubicBezTo>
                              <a:pt x="1409400" y="-6210"/>
                              <a:pt x="1569479" y="17862"/>
                              <a:pt x="1831425" y="0"/>
                            </a:cubicBezTo>
                            <a:cubicBezTo>
                              <a:pt x="2093371" y="-17862"/>
                              <a:pt x="2106072" y="13067"/>
                              <a:pt x="2306239" y="0"/>
                            </a:cubicBezTo>
                            <a:cubicBezTo>
                              <a:pt x="2506406" y="-13067"/>
                              <a:pt x="2724797" y="26401"/>
                              <a:pt x="2848884" y="0"/>
                            </a:cubicBezTo>
                            <a:cubicBezTo>
                              <a:pt x="2972971" y="-26401"/>
                              <a:pt x="3259108" y="-36322"/>
                              <a:pt x="3595020" y="0"/>
                            </a:cubicBezTo>
                            <a:cubicBezTo>
                              <a:pt x="3930932" y="36322"/>
                              <a:pt x="3949932" y="-17529"/>
                              <a:pt x="4137665" y="0"/>
                            </a:cubicBezTo>
                            <a:cubicBezTo>
                              <a:pt x="4325399" y="17529"/>
                              <a:pt x="4584595" y="-28806"/>
                              <a:pt x="4951632" y="0"/>
                            </a:cubicBezTo>
                            <a:cubicBezTo>
                              <a:pt x="5318669" y="28806"/>
                              <a:pt x="5366437" y="2267"/>
                              <a:pt x="5765598" y="0"/>
                            </a:cubicBezTo>
                            <a:cubicBezTo>
                              <a:pt x="6164759" y="-2267"/>
                              <a:pt x="6481041" y="-16363"/>
                              <a:pt x="6783057" y="0"/>
                            </a:cubicBezTo>
                            <a:cubicBezTo>
                              <a:pt x="6786349" y="134854"/>
                              <a:pt x="6779067" y="253936"/>
                              <a:pt x="6783057" y="399198"/>
                            </a:cubicBezTo>
                            <a:cubicBezTo>
                              <a:pt x="6787047" y="544460"/>
                              <a:pt x="6789966" y="694293"/>
                              <a:pt x="6783057" y="798395"/>
                            </a:cubicBezTo>
                            <a:cubicBezTo>
                              <a:pt x="6573762" y="768917"/>
                              <a:pt x="6325581" y="812824"/>
                              <a:pt x="6036921" y="798395"/>
                            </a:cubicBezTo>
                            <a:cubicBezTo>
                              <a:pt x="5748261" y="783966"/>
                              <a:pt x="5590060" y="793193"/>
                              <a:pt x="5290784" y="798395"/>
                            </a:cubicBezTo>
                            <a:cubicBezTo>
                              <a:pt x="4991508" y="803597"/>
                              <a:pt x="4947606" y="815023"/>
                              <a:pt x="4680309" y="798395"/>
                            </a:cubicBezTo>
                            <a:cubicBezTo>
                              <a:pt x="4413013" y="781767"/>
                              <a:pt x="4246981" y="795706"/>
                              <a:pt x="3866342" y="798395"/>
                            </a:cubicBezTo>
                            <a:cubicBezTo>
                              <a:pt x="3485703" y="801084"/>
                              <a:pt x="3255923" y="822252"/>
                              <a:pt x="3052376" y="798395"/>
                            </a:cubicBezTo>
                            <a:cubicBezTo>
                              <a:pt x="2848829" y="774538"/>
                              <a:pt x="2604944" y="791634"/>
                              <a:pt x="2238409" y="798395"/>
                            </a:cubicBezTo>
                            <a:cubicBezTo>
                              <a:pt x="1871874" y="805156"/>
                              <a:pt x="1942883" y="788336"/>
                              <a:pt x="1695764" y="798395"/>
                            </a:cubicBezTo>
                            <a:cubicBezTo>
                              <a:pt x="1448646" y="808454"/>
                              <a:pt x="1349735" y="782279"/>
                              <a:pt x="1153120" y="798395"/>
                            </a:cubicBezTo>
                            <a:cubicBezTo>
                              <a:pt x="956505" y="814511"/>
                              <a:pt x="870256" y="799441"/>
                              <a:pt x="610475" y="798395"/>
                            </a:cubicBezTo>
                            <a:cubicBezTo>
                              <a:pt x="350695" y="797349"/>
                              <a:pt x="261881" y="803473"/>
                              <a:pt x="0" y="798395"/>
                            </a:cubicBezTo>
                            <a:cubicBezTo>
                              <a:pt x="-12051" y="675553"/>
                              <a:pt x="-19807" y="531998"/>
                              <a:pt x="0" y="383230"/>
                            </a:cubicBezTo>
                            <a:cubicBezTo>
                              <a:pt x="19807" y="234463"/>
                              <a:pt x="13417" y="8176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FC7918-B434-441C-BEF8-41B59924827F}"/>
                  </a:ext>
                </a:extLst>
              </p:cNvPr>
              <p:cNvSpPr txBox="1"/>
              <p:nvPr/>
            </p:nvSpPr>
            <p:spPr>
              <a:xfrm>
                <a:off x="430712" y="1937879"/>
                <a:ext cx="830415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	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/>
                  <a:t>have different weight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	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have weight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𝓐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and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𝓑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is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UDCP</m:t>
                      </m:r>
                      <m:r>
                        <m:rPr>
                          <m:nor/>
                        </m:rPr>
                        <a:rPr lang="en-US" b="1" dirty="0"/>
                        <m:t>:</m:t>
                      </m:r>
                    </m:oMath>
                  </m:oMathPara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28B37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 received.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28B37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28B37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used!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28B37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FC7918-B434-441C-BEF8-41B599248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2" y="1937879"/>
                <a:ext cx="8304158" cy="2308324"/>
              </a:xfrm>
              <a:prstGeom prst="rect">
                <a:avLst/>
              </a:prstGeom>
              <a:blipFill>
                <a:blip r:embed="rId3"/>
                <a:stretch>
                  <a:fillRect l="-661" t="-1583" b="-31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B3F1C-72CF-4E35-A7B8-158EE251AC14}"/>
                  </a:ext>
                </a:extLst>
              </p:cNvPr>
              <p:cNvSpPr/>
              <p:nvPr/>
            </p:nvSpPr>
            <p:spPr>
              <a:xfrm>
                <a:off x="6129254" y="137598"/>
                <a:ext cx="2919307" cy="668429"/>
              </a:xfrm>
              <a:custGeom>
                <a:avLst/>
                <a:gdLst>
                  <a:gd name="connsiteX0" fmla="*/ 0 w 2919307"/>
                  <a:gd name="connsiteY0" fmla="*/ 0 h 668429"/>
                  <a:gd name="connsiteX1" fmla="*/ 525475 w 2919307"/>
                  <a:gd name="connsiteY1" fmla="*/ 0 h 668429"/>
                  <a:gd name="connsiteX2" fmla="*/ 1167723 w 2919307"/>
                  <a:gd name="connsiteY2" fmla="*/ 0 h 668429"/>
                  <a:gd name="connsiteX3" fmla="*/ 1780777 w 2919307"/>
                  <a:gd name="connsiteY3" fmla="*/ 0 h 668429"/>
                  <a:gd name="connsiteX4" fmla="*/ 2277059 w 2919307"/>
                  <a:gd name="connsiteY4" fmla="*/ 0 h 668429"/>
                  <a:gd name="connsiteX5" fmla="*/ 2919307 w 2919307"/>
                  <a:gd name="connsiteY5" fmla="*/ 0 h 668429"/>
                  <a:gd name="connsiteX6" fmla="*/ 2919307 w 2919307"/>
                  <a:gd name="connsiteY6" fmla="*/ 668429 h 668429"/>
                  <a:gd name="connsiteX7" fmla="*/ 2364639 w 2919307"/>
                  <a:gd name="connsiteY7" fmla="*/ 668429 h 668429"/>
                  <a:gd name="connsiteX8" fmla="*/ 1809970 w 2919307"/>
                  <a:gd name="connsiteY8" fmla="*/ 668429 h 668429"/>
                  <a:gd name="connsiteX9" fmla="*/ 1226109 w 2919307"/>
                  <a:gd name="connsiteY9" fmla="*/ 668429 h 668429"/>
                  <a:gd name="connsiteX10" fmla="*/ 642248 w 2919307"/>
                  <a:gd name="connsiteY10" fmla="*/ 668429 h 668429"/>
                  <a:gd name="connsiteX11" fmla="*/ 0 w 2919307"/>
                  <a:gd name="connsiteY11" fmla="*/ 668429 h 668429"/>
                  <a:gd name="connsiteX12" fmla="*/ 0 w 2919307"/>
                  <a:gd name="connsiteY12" fmla="*/ 0 h 66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9307" h="668429" fill="none" extrusionOk="0">
                    <a:moveTo>
                      <a:pt x="0" y="0"/>
                    </a:moveTo>
                    <a:cubicBezTo>
                      <a:pt x="248253" y="-21810"/>
                      <a:pt x="351943" y="15653"/>
                      <a:pt x="525475" y="0"/>
                    </a:cubicBezTo>
                    <a:cubicBezTo>
                      <a:pt x="699007" y="-15653"/>
                      <a:pt x="883902" y="21950"/>
                      <a:pt x="1167723" y="0"/>
                    </a:cubicBezTo>
                    <a:cubicBezTo>
                      <a:pt x="1451544" y="-21950"/>
                      <a:pt x="1620485" y="-704"/>
                      <a:pt x="1780777" y="0"/>
                    </a:cubicBezTo>
                    <a:cubicBezTo>
                      <a:pt x="1941069" y="704"/>
                      <a:pt x="2115186" y="-617"/>
                      <a:pt x="2277059" y="0"/>
                    </a:cubicBezTo>
                    <a:cubicBezTo>
                      <a:pt x="2438932" y="617"/>
                      <a:pt x="2697109" y="-14109"/>
                      <a:pt x="2919307" y="0"/>
                    </a:cubicBezTo>
                    <a:cubicBezTo>
                      <a:pt x="2936556" y="264003"/>
                      <a:pt x="2934244" y="355033"/>
                      <a:pt x="2919307" y="668429"/>
                    </a:cubicBezTo>
                    <a:cubicBezTo>
                      <a:pt x="2660639" y="661850"/>
                      <a:pt x="2485803" y="650701"/>
                      <a:pt x="2364639" y="668429"/>
                    </a:cubicBezTo>
                    <a:cubicBezTo>
                      <a:pt x="2243475" y="686157"/>
                      <a:pt x="1933532" y="657943"/>
                      <a:pt x="1809970" y="668429"/>
                    </a:cubicBezTo>
                    <a:cubicBezTo>
                      <a:pt x="1686408" y="678915"/>
                      <a:pt x="1435258" y="686091"/>
                      <a:pt x="1226109" y="668429"/>
                    </a:cubicBezTo>
                    <a:cubicBezTo>
                      <a:pt x="1016960" y="650767"/>
                      <a:pt x="817569" y="654587"/>
                      <a:pt x="642248" y="668429"/>
                    </a:cubicBezTo>
                    <a:cubicBezTo>
                      <a:pt x="466927" y="682271"/>
                      <a:pt x="295872" y="692489"/>
                      <a:pt x="0" y="668429"/>
                    </a:cubicBezTo>
                    <a:cubicBezTo>
                      <a:pt x="-8583" y="506957"/>
                      <a:pt x="20029" y="272179"/>
                      <a:pt x="0" y="0"/>
                    </a:cubicBezTo>
                    <a:close/>
                  </a:path>
                  <a:path w="2919307" h="668429" stroke="0" extrusionOk="0">
                    <a:moveTo>
                      <a:pt x="0" y="0"/>
                    </a:moveTo>
                    <a:cubicBezTo>
                      <a:pt x="133795" y="-1767"/>
                      <a:pt x="433234" y="4277"/>
                      <a:pt x="642248" y="0"/>
                    </a:cubicBezTo>
                    <a:cubicBezTo>
                      <a:pt x="851262" y="-4277"/>
                      <a:pt x="942023" y="-19097"/>
                      <a:pt x="1196916" y="0"/>
                    </a:cubicBezTo>
                    <a:cubicBezTo>
                      <a:pt x="1451809" y="19097"/>
                      <a:pt x="1589805" y="17818"/>
                      <a:pt x="1693198" y="0"/>
                    </a:cubicBezTo>
                    <a:cubicBezTo>
                      <a:pt x="1796591" y="-17818"/>
                      <a:pt x="1990073" y="13289"/>
                      <a:pt x="2277059" y="0"/>
                    </a:cubicBezTo>
                    <a:cubicBezTo>
                      <a:pt x="2564045" y="-13289"/>
                      <a:pt x="2758369" y="-9933"/>
                      <a:pt x="2919307" y="0"/>
                    </a:cubicBezTo>
                    <a:cubicBezTo>
                      <a:pt x="2912102" y="226521"/>
                      <a:pt x="2886782" y="385087"/>
                      <a:pt x="2919307" y="668429"/>
                    </a:cubicBezTo>
                    <a:cubicBezTo>
                      <a:pt x="2664759" y="658929"/>
                      <a:pt x="2598167" y="652074"/>
                      <a:pt x="2335446" y="668429"/>
                    </a:cubicBezTo>
                    <a:cubicBezTo>
                      <a:pt x="2072725" y="684784"/>
                      <a:pt x="1975220" y="675513"/>
                      <a:pt x="1780777" y="668429"/>
                    </a:cubicBezTo>
                    <a:cubicBezTo>
                      <a:pt x="1586334" y="661345"/>
                      <a:pt x="1441460" y="693231"/>
                      <a:pt x="1284495" y="668429"/>
                    </a:cubicBezTo>
                    <a:cubicBezTo>
                      <a:pt x="1127530" y="643627"/>
                      <a:pt x="979608" y="644976"/>
                      <a:pt x="700634" y="668429"/>
                    </a:cubicBezTo>
                    <a:cubicBezTo>
                      <a:pt x="421660" y="691882"/>
                      <a:pt x="199366" y="666240"/>
                      <a:pt x="0" y="668429"/>
                    </a:cubicBezTo>
                    <a:cubicBezTo>
                      <a:pt x="-21698" y="391884"/>
                      <a:pt x="2570" y="331097"/>
                      <a:pt x="0" y="0"/>
                    </a:cubicBezTo>
                    <a:close/>
                  </a:path>
                </a:pathLst>
              </a:custGeom>
              <a:solidFill>
                <a:srgbClr val="007A37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B3F1C-72CF-4E35-A7B8-158EE251A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4" y="137598"/>
                <a:ext cx="2919307" cy="668429"/>
              </a:xfrm>
              <a:prstGeom prst="rect">
                <a:avLst/>
              </a:prstGeom>
              <a:blipFill>
                <a:blip r:embed="rId4"/>
                <a:stretch>
                  <a:fillRect b="-855"/>
                </a:stretch>
              </a:blip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custGeom>
                        <a:avLst/>
                        <a:gdLst>
                          <a:gd name="connsiteX0" fmla="*/ 0 w 2919307"/>
                          <a:gd name="connsiteY0" fmla="*/ 0 h 668429"/>
                          <a:gd name="connsiteX1" fmla="*/ 525475 w 2919307"/>
                          <a:gd name="connsiteY1" fmla="*/ 0 h 668429"/>
                          <a:gd name="connsiteX2" fmla="*/ 1167723 w 2919307"/>
                          <a:gd name="connsiteY2" fmla="*/ 0 h 668429"/>
                          <a:gd name="connsiteX3" fmla="*/ 1780777 w 2919307"/>
                          <a:gd name="connsiteY3" fmla="*/ 0 h 668429"/>
                          <a:gd name="connsiteX4" fmla="*/ 2277059 w 2919307"/>
                          <a:gd name="connsiteY4" fmla="*/ 0 h 668429"/>
                          <a:gd name="connsiteX5" fmla="*/ 2919307 w 2919307"/>
                          <a:gd name="connsiteY5" fmla="*/ 0 h 668429"/>
                          <a:gd name="connsiteX6" fmla="*/ 2919307 w 2919307"/>
                          <a:gd name="connsiteY6" fmla="*/ 668429 h 668429"/>
                          <a:gd name="connsiteX7" fmla="*/ 2364639 w 2919307"/>
                          <a:gd name="connsiteY7" fmla="*/ 668429 h 668429"/>
                          <a:gd name="connsiteX8" fmla="*/ 1809970 w 2919307"/>
                          <a:gd name="connsiteY8" fmla="*/ 668429 h 668429"/>
                          <a:gd name="connsiteX9" fmla="*/ 1226109 w 2919307"/>
                          <a:gd name="connsiteY9" fmla="*/ 668429 h 668429"/>
                          <a:gd name="connsiteX10" fmla="*/ 642248 w 2919307"/>
                          <a:gd name="connsiteY10" fmla="*/ 668429 h 668429"/>
                          <a:gd name="connsiteX11" fmla="*/ 0 w 2919307"/>
                          <a:gd name="connsiteY11" fmla="*/ 668429 h 668429"/>
                          <a:gd name="connsiteX12" fmla="*/ 0 w 2919307"/>
                          <a:gd name="connsiteY12" fmla="*/ 0 h 6684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919307" h="668429" fill="none" extrusionOk="0">
                            <a:moveTo>
                              <a:pt x="0" y="0"/>
                            </a:moveTo>
                            <a:cubicBezTo>
                              <a:pt x="248253" y="-21810"/>
                              <a:pt x="351943" y="15653"/>
                              <a:pt x="525475" y="0"/>
                            </a:cubicBezTo>
                            <a:cubicBezTo>
                              <a:pt x="699007" y="-15653"/>
                              <a:pt x="883902" y="21950"/>
                              <a:pt x="1167723" y="0"/>
                            </a:cubicBezTo>
                            <a:cubicBezTo>
                              <a:pt x="1451544" y="-21950"/>
                              <a:pt x="1620485" y="-704"/>
                              <a:pt x="1780777" y="0"/>
                            </a:cubicBezTo>
                            <a:cubicBezTo>
                              <a:pt x="1941069" y="704"/>
                              <a:pt x="2115186" y="-617"/>
                              <a:pt x="2277059" y="0"/>
                            </a:cubicBezTo>
                            <a:cubicBezTo>
                              <a:pt x="2438932" y="617"/>
                              <a:pt x="2697109" y="-14109"/>
                              <a:pt x="2919307" y="0"/>
                            </a:cubicBezTo>
                            <a:cubicBezTo>
                              <a:pt x="2936556" y="264003"/>
                              <a:pt x="2934244" y="355033"/>
                              <a:pt x="2919307" y="668429"/>
                            </a:cubicBezTo>
                            <a:cubicBezTo>
                              <a:pt x="2660639" y="661850"/>
                              <a:pt x="2485803" y="650701"/>
                              <a:pt x="2364639" y="668429"/>
                            </a:cubicBezTo>
                            <a:cubicBezTo>
                              <a:pt x="2243475" y="686157"/>
                              <a:pt x="1933532" y="657943"/>
                              <a:pt x="1809970" y="668429"/>
                            </a:cubicBezTo>
                            <a:cubicBezTo>
                              <a:pt x="1686408" y="678915"/>
                              <a:pt x="1435258" y="686091"/>
                              <a:pt x="1226109" y="668429"/>
                            </a:cubicBezTo>
                            <a:cubicBezTo>
                              <a:pt x="1016960" y="650767"/>
                              <a:pt x="817569" y="654587"/>
                              <a:pt x="642248" y="668429"/>
                            </a:cubicBezTo>
                            <a:cubicBezTo>
                              <a:pt x="466927" y="682271"/>
                              <a:pt x="295872" y="692489"/>
                              <a:pt x="0" y="668429"/>
                            </a:cubicBezTo>
                            <a:cubicBezTo>
                              <a:pt x="-8583" y="506957"/>
                              <a:pt x="20029" y="272179"/>
                              <a:pt x="0" y="0"/>
                            </a:cubicBezTo>
                            <a:close/>
                          </a:path>
                          <a:path w="2919307" h="668429" stroke="0" extrusionOk="0">
                            <a:moveTo>
                              <a:pt x="0" y="0"/>
                            </a:moveTo>
                            <a:cubicBezTo>
                              <a:pt x="133795" y="-1767"/>
                              <a:pt x="433234" y="4277"/>
                              <a:pt x="642248" y="0"/>
                            </a:cubicBezTo>
                            <a:cubicBezTo>
                              <a:pt x="851262" y="-4277"/>
                              <a:pt x="942023" y="-19097"/>
                              <a:pt x="1196916" y="0"/>
                            </a:cubicBezTo>
                            <a:cubicBezTo>
                              <a:pt x="1451809" y="19097"/>
                              <a:pt x="1589805" y="17818"/>
                              <a:pt x="1693198" y="0"/>
                            </a:cubicBezTo>
                            <a:cubicBezTo>
                              <a:pt x="1796591" y="-17818"/>
                              <a:pt x="1990073" y="13289"/>
                              <a:pt x="2277059" y="0"/>
                            </a:cubicBezTo>
                            <a:cubicBezTo>
                              <a:pt x="2564045" y="-13289"/>
                              <a:pt x="2758369" y="-9933"/>
                              <a:pt x="2919307" y="0"/>
                            </a:cubicBezTo>
                            <a:cubicBezTo>
                              <a:pt x="2912102" y="226521"/>
                              <a:pt x="2886782" y="385087"/>
                              <a:pt x="2919307" y="668429"/>
                            </a:cubicBezTo>
                            <a:cubicBezTo>
                              <a:pt x="2664759" y="658929"/>
                              <a:pt x="2598167" y="652074"/>
                              <a:pt x="2335446" y="668429"/>
                            </a:cubicBezTo>
                            <a:cubicBezTo>
                              <a:pt x="2072725" y="684784"/>
                              <a:pt x="1975220" y="675513"/>
                              <a:pt x="1780777" y="668429"/>
                            </a:cubicBezTo>
                            <a:cubicBezTo>
                              <a:pt x="1586334" y="661345"/>
                              <a:pt x="1441460" y="693231"/>
                              <a:pt x="1284495" y="668429"/>
                            </a:cubicBezTo>
                            <a:cubicBezTo>
                              <a:pt x="1127530" y="643627"/>
                              <a:pt x="979608" y="644976"/>
                              <a:pt x="700634" y="668429"/>
                            </a:cubicBezTo>
                            <a:cubicBezTo>
                              <a:pt x="421660" y="691882"/>
                              <a:pt x="199366" y="666240"/>
                              <a:pt x="0" y="668429"/>
                            </a:cubicBezTo>
                            <a:cubicBezTo>
                              <a:pt x="-21698" y="391884"/>
                              <a:pt x="2570" y="331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E4D20B-3AC9-423E-9D51-BDC82FCE17EC}"/>
                  </a:ext>
                </a:extLst>
              </p:cNvPr>
              <p:cNvSpPr/>
              <p:nvPr/>
            </p:nvSpPr>
            <p:spPr>
              <a:xfrm>
                <a:off x="5436661" y="2774971"/>
                <a:ext cx="3037859" cy="1734321"/>
              </a:xfrm>
              <a:custGeom>
                <a:avLst/>
                <a:gdLst>
                  <a:gd name="connsiteX0" fmla="*/ 0 w 3037859"/>
                  <a:gd name="connsiteY0" fmla="*/ 0 h 1734321"/>
                  <a:gd name="connsiteX1" fmla="*/ 607572 w 3037859"/>
                  <a:gd name="connsiteY1" fmla="*/ 0 h 1734321"/>
                  <a:gd name="connsiteX2" fmla="*/ 1215144 w 3037859"/>
                  <a:gd name="connsiteY2" fmla="*/ 0 h 1734321"/>
                  <a:gd name="connsiteX3" fmla="*/ 1761958 w 3037859"/>
                  <a:gd name="connsiteY3" fmla="*/ 0 h 1734321"/>
                  <a:gd name="connsiteX4" fmla="*/ 2399909 w 3037859"/>
                  <a:gd name="connsiteY4" fmla="*/ 0 h 1734321"/>
                  <a:gd name="connsiteX5" fmla="*/ 3037859 w 3037859"/>
                  <a:gd name="connsiteY5" fmla="*/ 0 h 1734321"/>
                  <a:gd name="connsiteX6" fmla="*/ 3037859 w 3037859"/>
                  <a:gd name="connsiteY6" fmla="*/ 543421 h 1734321"/>
                  <a:gd name="connsiteX7" fmla="*/ 3037859 w 3037859"/>
                  <a:gd name="connsiteY7" fmla="*/ 1156214 h 1734321"/>
                  <a:gd name="connsiteX8" fmla="*/ 3037859 w 3037859"/>
                  <a:gd name="connsiteY8" fmla="*/ 1734321 h 1734321"/>
                  <a:gd name="connsiteX9" fmla="*/ 2521423 w 3037859"/>
                  <a:gd name="connsiteY9" fmla="*/ 1734321 h 1734321"/>
                  <a:gd name="connsiteX10" fmla="*/ 1974608 w 3037859"/>
                  <a:gd name="connsiteY10" fmla="*/ 1734321 h 1734321"/>
                  <a:gd name="connsiteX11" fmla="*/ 1306279 w 3037859"/>
                  <a:gd name="connsiteY11" fmla="*/ 1734321 h 1734321"/>
                  <a:gd name="connsiteX12" fmla="*/ 698708 w 3037859"/>
                  <a:gd name="connsiteY12" fmla="*/ 1734321 h 1734321"/>
                  <a:gd name="connsiteX13" fmla="*/ 0 w 3037859"/>
                  <a:gd name="connsiteY13" fmla="*/ 1734321 h 1734321"/>
                  <a:gd name="connsiteX14" fmla="*/ 0 w 3037859"/>
                  <a:gd name="connsiteY14" fmla="*/ 1208244 h 1734321"/>
                  <a:gd name="connsiteX15" fmla="*/ 0 w 3037859"/>
                  <a:gd name="connsiteY15" fmla="*/ 682166 h 1734321"/>
                  <a:gd name="connsiteX16" fmla="*/ 0 w 3037859"/>
                  <a:gd name="connsiteY16" fmla="*/ 0 h 173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7859" h="1734321" fill="none" extrusionOk="0">
                    <a:moveTo>
                      <a:pt x="0" y="0"/>
                    </a:moveTo>
                    <a:cubicBezTo>
                      <a:pt x="244214" y="17305"/>
                      <a:pt x="471425" y="-15527"/>
                      <a:pt x="607572" y="0"/>
                    </a:cubicBezTo>
                    <a:cubicBezTo>
                      <a:pt x="743719" y="15527"/>
                      <a:pt x="948173" y="-16666"/>
                      <a:pt x="1215144" y="0"/>
                    </a:cubicBezTo>
                    <a:cubicBezTo>
                      <a:pt x="1482115" y="16666"/>
                      <a:pt x="1644459" y="-21732"/>
                      <a:pt x="1761958" y="0"/>
                    </a:cubicBezTo>
                    <a:cubicBezTo>
                      <a:pt x="1879457" y="21732"/>
                      <a:pt x="2245492" y="8837"/>
                      <a:pt x="2399909" y="0"/>
                    </a:cubicBezTo>
                    <a:cubicBezTo>
                      <a:pt x="2554326" y="-8837"/>
                      <a:pt x="2858496" y="-27649"/>
                      <a:pt x="3037859" y="0"/>
                    </a:cubicBezTo>
                    <a:cubicBezTo>
                      <a:pt x="3046268" y="140812"/>
                      <a:pt x="3059561" y="388974"/>
                      <a:pt x="3037859" y="543421"/>
                    </a:cubicBezTo>
                    <a:cubicBezTo>
                      <a:pt x="3016157" y="697868"/>
                      <a:pt x="3046158" y="1015165"/>
                      <a:pt x="3037859" y="1156214"/>
                    </a:cubicBezTo>
                    <a:cubicBezTo>
                      <a:pt x="3029560" y="1297263"/>
                      <a:pt x="3035716" y="1454357"/>
                      <a:pt x="3037859" y="1734321"/>
                    </a:cubicBezTo>
                    <a:cubicBezTo>
                      <a:pt x="2876863" y="1712590"/>
                      <a:pt x="2689244" y="1729344"/>
                      <a:pt x="2521423" y="1734321"/>
                    </a:cubicBezTo>
                    <a:cubicBezTo>
                      <a:pt x="2353602" y="1739298"/>
                      <a:pt x="2142582" y="1751592"/>
                      <a:pt x="1974608" y="1734321"/>
                    </a:cubicBezTo>
                    <a:cubicBezTo>
                      <a:pt x="1806635" y="1717050"/>
                      <a:pt x="1628769" y="1765821"/>
                      <a:pt x="1306279" y="1734321"/>
                    </a:cubicBezTo>
                    <a:cubicBezTo>
                      <a:pt x="983789" y="1702821"/>
                      <a:pt x="908379" y="1734930"/>
                      <a:pt x="698708" y="1734321"/>
                    </a:cubicBezTo>
                    <a:cubicBezTo>
                      <a:pt x="489037" y="1733712"/>
                      <a:pt x="320089" y="1727277"/>
                      <a:pt x="0" y="1734321"/>
                    </a:cubicBezTo>
                    <a:cubicBezTo>
                      <a:pt x="-22906" y="1557051"/>
                      <a:pt x="-11098" y="1377870"/>
                      <a:pt x="0" y="1208244"/>
                    </a:cubicBezTo>
                    <a:cubicBezTo>
                      <a:pt x="11098" y="1038618"/>
                      <a:pt x="-20240" y="827388"/>
                      <a:pt x="0" y="682166"/>
                    </a:cubicBezTo>
                    <a:cubicBezTo>
                      <a:pt x="20240" y="536944"/>
                      <a:pt x="4032" y="334680"/>
                      <a:pt x="0" y="0"/>
                    </a:cubicBezTo>
                    <a:close/>
                  </a:path>
                  <a:path w="3037859" h="1734321" stroke="0" extrusionOk="0">
                    <a:moveTo>
                      <a:pt x="0" y="0"/>
                    </a:moveTo>
                    <a:cubicBezTo>
                      <a:pt x="184459" y="-21518"/>
                      <a:pt x="331957" y="-18497"/>
                      <a:pt x="516436" y="0"/>
                    </a:cubicBezTo>
                    <a:cubicBezTo>
                      <a:pt x="700915" y="18497"/>
                      <a:pt x="925775" y="334"/>
                      <a:pt x="1032872" y="0"/>
                    </a:cubicBezTo>
                    <a:cubicBezTo>
                      <a:pt x="1139969" y="-334"/>
                      <a:pt x="1506388" y="19671"/>
                      <a:pt x="1670822" y="0"/>
                    </a:cubicBezTo>
                    <a:cubicBezTo>
                      <a:pt x="1835256" y="-19671"/>
                      <a:pt x="2064272" y="21836"/>
                      <a:pt x="2187258" y="0"/>
                    </a:cubicBezTo>
                    <a:cubicBezTo>
                      <a:pt x="2310244" y="-21836"/>
                      <a:pt x="2750818" y="41707"/>
                      <a:pt x="3037859" y="0"/>
                    </a:cubicBezTo>
                    <a:cubicBezTo>
                      <a:pt x="3044859" y="129675"/>
                      <a:pt x="3009384" y="368229"/>
                      <a:pt x="3037859" y="595450"/>
                    </a:cubicBezTo>
                    <a:cubicBezTo>
                      <a:pt x="3066335" y="822671"/>
                      <a:pt x="3043280" y="872683"/>
                      <a:pt x="3037859" y="1138871"/>
                    </a:cubicBezTo>
                    <a:cubicBezTo>
                      <a:pt x="3032438" y="1405059"/>
                      <a:pt x="3035506" y="1610299"/>
                      <a:pt x="3037859" y="1734321"/>
                    </a:cubicBezTo>
                    <a:cubicBezTo>
                      <a:pt x="2810144" y="1748023"/>
                      <a:pt x="2674986" y="1747391"/>
                      <a:pt x="2369530" y="1734321"/>
                    </a:cubicBezTo>
                    <a:cubicBezTo>
                      <a:pt x="2064074" y="1721251"/>
                      <a:pt x="1889465" y="1704100"/>
                      <a:pt x="1761958" y="1734321"/>
                    </a:cubicBezTo>
                    <a:cubicBezTo>
                      <a:pt x="1634451" y="1764542"/>
                      <a:pt x="1371819" y="1750342"/>
                      <a:pt x="1184765" y="1734321"/>
                    </a:cubicBezTo>
                    <a:cubicBezTo>
                      <a:pt x="997711" y="1718300"/>
                      <a:pt x="835692" y="1756379"/>
                      <a:pt x="607572" y="1734321"/>
                    </a:cubicBezTo>
                    <a:cubicBezTo>
                      <a:pt x="379452" y="1712263"/>
                      <a:pt x="273967" y="1756546"/>
                      <a:pt x="0" y="1734321"/>
                    </a:cubicBezTo>
                    <a:cubicBezTo>
                      <a:pt x="2835" y="1463139"/>
                      <a:pt x="-3662" y="1307475"/>
                      <a:pt x="0" y="1156214"/>
                    </a:cubicBezTo>
                    <a:cubicBezTo>
                      <a:pt x="3662" y="1004953"/>
                      <a:pt x="-17909" y="770966"/>
                      <a:pt x="0" y="630137"/>
                    </a:cubicBezTo>
                    <a:cubicBezTo>
                      <a:pt x="17909" y="489308"/>
                      <a:pt x="-29267" y="148975"/>
                      <a:pt x="0" y="0"/>
                    </a:cubicBezTo>
                    <a:close/>
                  </a:path>
                </a:pathLst>
              </a:custGeom>
              <a:solidFill>
                <a:srgbClr val="007A37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4126121535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a vector,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E4D20B-3AC9-423E-9D51-BDC82FCE1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661" y="2774971"/>
                <a:ext cx="3037859" cy="1734321"/>
              </a:xfrm>
              <a:prstGeom prst="rect">
                <a:avLst/>
              </a:prstGeom>
              <a:blipFill>
                <a:blip r:embed="rId5"/>
                <a:stretch>
                  <a:fillRect t="-341"/>
                </a:stretch>
              </a:blip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4126121535">
                      <a:custGeom>
                        <a:avLst/>
                        <a:gdLst>
                          <a:gd name="connsiteX0" fmla="*/ 0 w 3037859"/>
                          <a:gd name="connsiteY0" fmla="*/ 0 h 1734321"/>
                          <a:gd name="connsiteX1" fmla="*/ 607572 w 3037859"/>
                          <a:gd name="connsiteY1" fmla="*/ 0 h 1734321"/>
                          <a:gd name="connsiteX2" fmla="*/ 1215144 w 3037859"/>
                          <a:gd name="connsiteY2" fmla="*/ 0 h 1734321"/>
                          <a:gd name="connsiteX3" fmla="*/ 1761958 w 3037859"/>
                          <a:gd name="connsiteY3" fmla="*/ 0 h 1734321"/>
                          <a:gd name="connsiteX4" fmla="*/ 2399909 w 3037859"/>
                          <a:gd name="connsiteY4" fmla="*/ 0 h 1734321"/>
                          <a:gd name="connsiteX5" fmla="*/ 3037859 w 3037859"/>
                          <a:gd name="connsiteY5" fmla="*/ 0 h 1734321"/>
                          <a:gd name="connsiteX6" fmla="*/ 3037859 w 3037859"/>
                          <a:gd name="connsiteY6" fmla="*/ 543421 h 1734321"/>
                          <a:gd name="connsiteX7" fmla="*/ 3037859 w 3037859"/>
                          <a:gd name="connsiteY7" fmla="*/ 1156214 h 1734321"/>
                          <a:gd name="connsiteX8" fmla="*/ 3037859 w 3037859"/>
                          <a:gd name="connsiteY8" fmla="*/ 1734321 h 1734321"/>
                          <a:gd name="connsiteX9" fmla="*/ 2521423 w 3037859"/>
                          <a:gd name="connsiteY9" fmla="*/ 1734321 h 1734321"/>
                          <a:gd name="connsiteX10" fmla="*/ 1974608 w 3037859"/>
                          <a:gd name="connsiteY10" fmla="*/ 1734321 h 1734321"/>
                          <a:gd name="connsiteX11" fmla="*/ 1306279 w 3037859"/>
                          <a:gd name="connsiteY11" fmla="*/ 1734321 h 1734321"/>
                          <a:gd name="connsiteX12" fmla="*/ 698708 w 3037859"/>
                          <a:gd name="connsiteY12" fmla="*/ 1734321 h 1734321"/>
                          <a:gd name="connsiteX13" fmla="*/ 0 w 3037859"/>
                          <a:gd name="connsiteY13" fmla="*/ 1734321 h 1734321"/>
                          <a:gd name="connsiteX14" fmla="*/ 0 w 3037859"/>
                          <a:gd name="connsiteY14" fmla="*/ 1208244 h 1734321"/>
                          <a:gd name="connsiteX15" fmla="*/ 0 w 3037859"/>
                          <a:gd name="connsiteY15" fmla="*/ 682166 h 1734321"/>
                          <a:gd name="connsiteX16" fmla="*/ 0 w 3037859"/>
                          <a:gd name="connsiteY16" fmla="*/ 0 h 1734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3037859" h="1734321" fill="none" extrusionOk="0">
                            <a:moveTo>
                              <a:pt x="0" y="0"/>
                            </a:moveTo>
                            <a:cubicBezTo>
                              <a:pt x="244214" y="17305"/>
                              <a:pt x="471425" y="-15527"/>
                              <a:pt x="607572" y="0"/>
                            </a:cubicBezTo>
                            <a:cubicBezTo>
                              <a:pt x="743719" y="15527"/>
                              <a:pt x="948173" y="-16666"/>
                              <a:pt x="1215144" y="0"/>
                            </a:cubicBezTo>
                            <a:cubicBezTo>
                              <a:pt x="1482115" y="16666"/>
                              <a:pt x="1644459" y="-21732"/>
                              <a:pt x="1761958" y="0"/>
                            </a:cubicBezTo>
                            <a:cubicBezTo>
                              <a:pt x="1879457" y="21732"/>
                              <a:pt x="2245492" y="8837"/>
                              <a:pt x="2399909" y="0"/>
                            </a:cubicBezTo>
                            <a:cubicBezTo>
                              <a:pt x="2554326" y="-8837"/>
                              <a:pt x="2858496" y="-27649"/>
                              <a:pt x="3037859" y="0"/>
                            </a:cubicBezTo>
                            <a:cubicBezTo>
                              <a:pt x="3046268" y="140812"/>
                              <a:pt x="3059561" y="388974"/>
                              <a:pt x="3037859" y="543421"/>
                            </a:cubicBezTo>
                            <a:cubicBezTo>
                              <a:pt x="3016157" y="697868"/>
                              <a:pt x="3046158" y="1015165"/>
                              <a:pt x="3037859" y="1156214"/>
                            </a:cubicBezTo>
                            <a:cubicBezTo>
                              <a:pt x="3029560" y="1297263"/>
                              <a:pt x="3035716" y="1454357"/>
                              <a:pt x="3037859" y="1734321"/>
                            </a:cubicBezTo>
                            <a:cubicBezTo>
                              <a:pt x="2876863" y="1712590"/>
                              <a:pt x="2689244" y="1729344"/>
                              <a:pt x="2521423" y="1734321"/>
                            </a:cubicBezTo>
                            <a:cubicBezTo>
                              <a:pt x="2353602" y="1739298"/>
                              <a:pt x="2142582" y="1751592"/>
                              <a:pt x="1974608" y="1734321"/>
                            </a:cubicBezTo>
                            <a:cubicBezTo>
                              <a:pt x="1806635" y="1717050"/>
                              <a:pt x="1628769" y="1765821"/>
                              <a:pt x="1306279" y="1734321"/>
                            </a:cubicBezTo>
                            <a:cubicBezTo>
                              <a:pt x="983789" y="1702821"/>
                              <a:pt x="908379" y="1734930"/>
                              <a:pt x="698708" y="1734321"/>
                            </a:cubicBezTo>
                            <a:cubicBezTo>
                              <a:pt x="489037" y="1733712"/>
                              <a:pt x="320089" y="1727277"/>
                              <a:pt x="0" y="1734321"/>
                            </a:cubicBezTo>
                            <a:cubicBezTo>
                              <a:pt x="-22906" y="1557051"/>
                              <a:pt x="-11098" y="1377870"/>
                              <a:pt x="0" y="1208244"/>
                            </a:cubicBezTo>
                            <a:cubicBezTo>
                              <a:pt x="11098" y="1038618"/>
                              <a:pt x="-20240" y="827388"/>
                              <a:pt x="0" y="682166"/>
                            </a:cubicBezTo>
                            <a:cubicBezTo>
                              <a:pt x="20240" y="536944"/>
                              <a:pt x="4032" y="334680"/>
                              <a:pt x="0" y="0"/>
                            </a:cubicBezTo>
                            <a:close/>
                          </a:path>
                          <a:path w="3037859" h="1734321" stroke="0" extrusionOk="0">
                            <a:moveTo>
                              <a:pt x="0" y="0"/>
                            </a:moveTo>
                            <a:cubicBezTo>
                              <a:pt x="184459" y="-21518"/>
                              <a:pt x="331957" y="-18497"/>
                              <a:pt x="516436" y="0"/>
                            </a:cubicBezTo>
                            <a:cubicBezTo>
                              <a:pt x="700915" y="18497"/>
                              <a:pt x="925775" y="334"/>
                              <a:pt x="1032872" y="0"/>
                            </a:cubicBezTo>
                            <a:cubicBezTo>
                              <a:pt x="1139969" y="-334"/>
                              <a:pt x="1506388" y="19671"/>
                              <a:pt x="1670822" y="0"/>
                            </a:cubicBezTo>
                            <a:cubicBezTo>
                              <a:pt x="1835256" y="-19671"/>
                              <a:pt x="2064272" y="21836"/>
                              <a:pt x="2187258" y="0"/>
                            </a:cubicBezTo>
                            <a:cubicBezTo>
                              <a:pt x="2310244" y="-21836"/>
                              <a:pt x="2750818" y="41707"/>
                              <a:pt x="3037859" y="0"/>
                            </a:cubicBezTo>
                            <a:cubicBezTo>
                              <a:pt x="3044859" y="129675"/>
                              <a:pt x="3009384" y="368229"/>
                              <a:pt x="3037859" y="595450"/>
                            </a:cubicBezTo>
                            <a:cubicBezTo>
                              <a:pt x="3066335" y="822671"/>
                              <a:pt x="3043280" y="872683"/>
                              <a:pt x="3037859" y="1138871"/>
                            </a:cubicBezTo>
                            <a:cubicBezTo>
                              <a:pt x="3032438" y="1405059"/>
                              <a:pt x="3035506" y="1610299"/>
                              <a:pt x="3037859" y="1734321"/>
                            </a:cubicBezTo>
                            <a:cubicBezTo>
                              <a:pt x="2810144" y="1748023"/>
                              <a:pt x="2674986" y="1747391"/>
                              <a:pt x="2369530" y="1734321"/>
                            </a:cubicBezTo>
                            <a:cubicBezTo>
                              <a:pt x="2064074" y="1721251"/>
                              <a:pt x="1889465" y="1704100"/>
                              <a:pt x="1761958" y="1734321"/>
                            </a:cubicBezTo>
                            <a:cubicBezTo>
                              <a:pt x="1634451" y="1764542"/>
                              <a:pt x="1371819" y="1750342"/>
                              <a:pt x="1184765" y="1734321"/>
                            </a:cubicBezTo>
                            <a:cubicBezTo>
                              <a:pt x="997711" y="1718300"/>
                              <a:pt x="835692" y="1756379"/>
                              <a:pt x="607572" y="1734321"/>
                            </a:cubicBezTo>
                            <a:cubicBezTo>
                              <a:pt x="379452" y="1712263"/>
                              <a:pt x="273967" y="1756546"/>
                              <a:pt x="0" y="1734321"/>
                            </a:cubicBezTo>
                            <a:cubicBezTo>
                              <a:pt x="2835" y="1463139"/>
                              <a:pt x="-3662" y="1307475"/>
                              <a:pt x="0" y="1156214"/>
                            </a:cubicBezTo>
                            <a:cubicBezTo>
                              <a:pt x="3662" y="1004953"/>
                              <a:pt x="-17909" y="770966"/>
                              <a:pt x="0" y="630137"/>
                            </a:cubicBezTo>
                            <a:cubicBezTo>
                              <a:pt x="17909" y="489308"/>
                              <a:pt x="-29267" y="1489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>
            <a:extLst>
              <a:ext uri="{FF2B5EF4-FFF2-40B4-BE49-F238E27FC236}">
                <a16:creationId xmlns:a16="http://schemas.microsoft.com/office/drawing/2014/main" id="{AA68FB37-AB15-472D-B32A-B29A6E6638E0}"/>
              </a:ext>
            </a:extLst>
          </p:cNvPr>
          <p:cNvSpPr/>
          <p:nvPr/>
        </p:nvSpPr>
        <p:spPr>
          <a:xfrm flipV="1">
            <a:off x="3550038" y="2256271"/>
            <a:ext cx="1257300" cy="1156341"/>
          </a:xfrm>
          <a:custGeom>
            <a:avLst/>
            <a:gdLst>
              <a:gd name="connsiteX0" fmla="*/ 628650 w 1257300"/>
              <a:gd name="connsiteY0" fmla="*/ 0 h 1156341"/>
              <a:gd name="connsiteX1" fmla="*/ 1164569 w 1257300"/>
              <a:gd name="connsiteY1" fmla="*/ 275938 h 1156341"/>
              <a:gd name="connsiteX2" fmla="*/ 1153951 w 1257300"/>
              <a:gd name="connsiteY2" fmla="*/ 895780 h 1156341"/>
              <a:gd name="connsiteX3" fmla="*/ 896554 w 1257300"/>
              <a:gd name="connsiteY3" fmla="*/ 740152 h 1156341"/>
              <a:gd name="connsiteX4" fmla="*/ 628650 w 1257300"/>
              <a:gd name="connsiteY4" fmla="*/ 578171 h 1156341"/>
              <a:gd name="connsiteX5" fmla="*/ 628650 w 1257300"/>
              <a:gd name="connsiteY5" fmla="*/ 0 h 1156341"/>
              <a:gd name="connsiteX0" fmla="*/ 628650 w 1257300"/>
              <a:gd name="connsiteY0" fmla="*/ 0 h 1156341"/>
              <a:gd name="connsiteX1" fmla="*/ 1164569 w 1257300"/>
              <a:gd name="connsiteY1" fmla="*/ 275938 h 1156341"/>
              <a:gd name="connsiteX2" fmla="*/ 1153951 w 1257300"/>
              <a:gd name="connsiteY2" fmla="*/ 895780 h 11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1156341" stroke="0" extrusionOk="0">
                <a:moveTo>
                  <a:pt x="628650" y="0"/>
                </a:moveTo>
                <a:cubicBezTo>
                  <a:pt x="827068" y="-55471"/>
                  <a:pt x="1004197" y="96801"/>
                  <a:pt x="1164569" y="275938"/>
                </a:cubicBezTo>
                <a:cubicBezTo>
                  <a:pt x="1324055" y="468818"/>
                  <a:pt x="1256039" y="720503"/>
                  <a:pt x="1153951" y="895780"/>
                </a:cubicBezTo>
                <a:cubicBezTo>
                  <a:pt x="1035576" y="864799"/>
                  <a:pt x="1022474" y="814247"/>
                  <a:pt x="896554" y="740152"/>
                </a:cubicBezTo>
                <a:cubicBezTo>
                  <a:pt x="770634" y="666057"/>
                  <a:pt x="742162" y="642269"/>
                  <a:pt x="628650" y="578171"/>
                </a:cubicBezTo>
                <a:cubicBezTo>
                  <a:pt x="620454" y="371140"/>
                  <a:pt x="696528" y="240581"/>
                  <a:pt x="628650" y="0"/>
                </a:cubicBezTo>
                <a:close/>
              </a:path>
              <a:path w="1257300" h="1156341" fill="none" extrusionOk="0">
                <a:moveTo>
                  <a:pt x="628650" y="0"/>
                </a:moveTo>
                <a:cubicBezTo>
                  <a:pt x="855635" y="-4188"/>
                  <a:pt x="1047924" y="90123"/>
                  <a:pt x="1164569" y="275938"/>
                </a:cubicBezTo>
                <a:cubicBezTo>
                  <a:pt x="1293409" y="489011"/>
                  <a:pt x="1255343" y="659571"/>
                  <a:pt x="1153951" y="895780"/>
                </a:cubicBezTo>
              </a:path>
              <a:path w="1257300" h="1156341" fill="none" stroke="0" extrusionOk="0">
                <a:moveTo>
                  <a:pt x="628650" y="0"/>
                </a:moveTo>
                <a:cubicBezTo>
                  <a:pt x="887198" y="-11735"/>
                  <a:pt x="1044368" y="103040"/>
                  <a:pt x="1164569" y="275938"/>
                </a:cubicBezTo>
                <a:cubicBezTo>
                  <a:pt x="1236501" y="442730"/>
                  <a:pt x="1344405" y="741847"/>
                  <a:pt x="1153951" y="895780"/>
                </a:cubicBezTo>
              </a:path>
            </a:pathLst>
          </a:custGeom>
          <a:ln w="19050">
            <a:solidFill>
              <a:srgbClr val="007A37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900735956">
                  <a:prstGeom prst="arc">
                    <a:avLst>
                      <a:gd name="adj1" fmla="val 16200000"/>
                      <a:gd name="adj2" fmla="val 186948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27081456-8A82-47DE-8F67-7A497DC64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726" y="2220765"/>
            <a:ext cx="421024" cy="421024"/>
          </a:xfrm>
          <a:prstGeom prst="rect">
            <a:avLst/>
          </a:prstGeom>
        </p:spPr>
      </p:pic>
      <p:pic>
        <p:nvPicPr>
          <p:cNvPr id="14" name="Graphic 13" descr="User">
            <a:extLst>
              <a:ext uri="{FF2B5EF4-FFF2-40B4-BE49-F238E27FC236}">
                <a16:creationId xmlns:a16="http://schemas.microsoft.com/office/drawing/2014/main" id="{F75B937D-16F2-4F05-A171-877AD9B46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726" y="1868810"/>
            <a:ext cx="421024" cy="421024"/>
          </a:xfrm>
          <a:prstGeom prst="rect">
            <a:avLst/>
          </a:prstGeom>
        </p:spPr>
      </p:pic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A0DD29C8-85B2-4EA4-B448-9295272B3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726" y="2982667"/>
            <a:ext cx="42102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CA7A-61F9-4146-88BE-0AD2CEE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6CE35-66B4-481F-BD7B-793EF7654D17}"/>
              </a:ext>
            </a:extLst>
          </p:cNvPr>
          <p:cNvSpPr txBox="1">
            <a:spLocks/>
          </p:cNvSpPr>
          <p:nvPr/>
        </p:nvSpPr>
        <p:spPr>
          <a:xfrm>
            <a:off x="409130" y="3545134"/>
            <a:ext cx="7539116" cy="419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/>
              <p:nvPr/>
            </p:nvSpPr>
            <p:spPr>
              <a:xfrm>
                <a:off x="409130" y="947791"/>
                <a:ext cx="6783057" cy="798395"/>
              </a:xfrm>
              <a:custGeom>
                <a:avLst/>
                <a:gdLst>
                  <a:gd name="connsiteX0" fmla="*/ 0 w 6783057"/>
                  <a:gd name="connsiteY0" fmla="*/ 0 h 798395"/>
                  <a:gd name="connsiteX1" fmla="*/ 474814 w 6783057"/>
                  <a:gd name="connsiteY1" fmla="*/ 0 h 798395"/>
                  <a:gd name="connsiteX2" fmla="*/ 1153120 w 6783057"/>
                  <a:gd name="connsiteY2" fmla="*/ 0 h 798395"/>
                  <a:gd name="connsiteX3" fmla="*/ 1831425 w 6783057"/>
                  <a:gd name="connsiteY3" fmla="*/ 0 h 798395"/>
                  <a:gd name="connsiteX4" fmla="*/ 2374070 w 6783057"/>
                  <a:gd name="connsiteY4" fmla="*/ 0 h 798395"/>
                  <a:gd name="connsiteX5" fmla="*/ 2916715 w 6783057"/>
                  <a:gd name="connsiteY5" fmla="*/ 0 h 798395"/>
                  <a:gd name="connsiteX6" fmla="*/ 3595020 w 6783057"/>
                  <a:gd name="connsiteY6" fmla="*/ 0 h 798395"/>
                  <a:gd name="connsiteX7" fmla="*/ 4205495 w 6783057"/>
                  <a:gd name="connsiteY7" fmla="*/ 0 h 798395"/>
                  <a:gd name="connsiteX8" fmla="*/ 4951632 w 6783057"/>
                  <a:gd name="connsiteY8" fmla="*/ 0 h 798395"/>
                  <a:gd name="connsiteX9" fmla="*/ 5562107 w 6783057"/>
                  <a:gd name="connsiteY9" fmla="*/ 0 h 798395"/>
                  <a:gd name="connsiteX10" fmla="*/ 6783057 w 6783057"/>
                  <a:gd name="connsiteY10" fmla="*/ 0 h 798395"/>
                  <a:gd name="connsiteX11" fmla="*/ 6783057 w 6783057"/>
                  <a:gd name="connsiteY11" fmla="*/ 391214 h 798395"/>
                  <a:gd name="connsiteX12" fmla="*/ 6783057 w 6783057"/>
                  <a:gd name="connsiteY12" fmla="*/ 798395 h 798395"/>
                  <a:gd name="connsiteX13" fmla="*/ 6172582 w 6783057"/>
                  <a:gd name="connsiteY13" fmla="*/ 798395 h 798395"/>
                  <a:gd name="connsiteX14" fmla="*/ 5697768 w 6783057"/>
                  <a:gd name="connsiteY14" fmla="*/ 798395 h 798395"/>
                  <a:gd name="connsiteX15" fmla="*/ 4883801 w 6783057"/>
                  <a:gd name="connsiteY15" fmla="*/ 798395 h 798395"/>
                  <a:gd name="connsiteX16" fmla="*/ 4137665 w 6783057"/>
                  <a:gd name="connsiteY16" fmla="*/ 798395 h 798395"/>
                  <a:gd name="connsiteX17" fmla="*/ 3391529 w 6783057"/>
                  <a:gd name="connsiteY17" fmla="*/ 798395 h 798395"/>
                  <a:gd name="connsiteX18" fmla="*/ 2645392 w 6783057"/>
                  <a:gd name="connsiteY18" fmla="*/ 798395 h 798395"/>
                  <a:gd name="connsiteX19" fmla="*/ 1967087 w 6783057"/>
                  <a:gd name="connsiteY19" fmla="*/ 798395 h 798395"/>
                  <a:gd name="connsiteX20" fmla="*/ 1288781 w 6783057"/>
                  <a:gd name="connsiteY20" fmla="*/ 798395 h 798395"/>
                  <a:gd name="connsiteX21" fmla="*/ 0 w 6783057"/>
                  <a:gd name="connsiteY21" fmla="*/ 798395 h 798395"/>
                  <a:gd name="connsiteX22" fmla="*/ 0 w 6783057"/>
                  <a:gd name="connsiteY22" fmla="*/ 423149 h 798395"/>
                  <a:gd name="connsiteX23" fmla="*/ 0 w 6783057"/>
                  <a:gd name="connsiteY23" fmla="*/ 0 h 79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83057" h="798395" fill="none" extrusionOk="0">
                    <a:moveTo>
                      <a:pt x="0" y="0"/>
                    </a:moveTo>
                    <a:cubicBezTo>
                      <a:pt x="137326" y="-13895"/>
                      <a:pt x="273993" y="-3573"/>
                      <a:pt x="474814" y="0"/>
                    </a:cubicBezTo>
                    <a:cubicBezTo>
                      <a:pt x="675635" y="3573"/>
                      <a:pt x="869726" y="29959"/>
                      <a:pt x="1153120" y="0"/>
                    </a:cubicBezTo>
                    <a:cubicBezTo>
                      <a:pt x="1436514" y="-29959"/>
                      <a:pt x="1541510" y="19973"/>
                      <a:pt x="1831425" y="0"/>
                    </a:cubicBezTo>
                    <a:cubicBezTo>
                      <a:pt x="2121340" y="-19973"/>
                      <a:pt x="2139754" y="11634"/>
                      <a:pt x="2374070" y="0"/>
                    </a:cubicBezTo>
                    <a:cubicBezTo>
                      <a:pt x="2608386" y="-11634"/>
                      <a:pt x="2785070" y="-7554"/>
                      <a:pt x="2916715" y="0"/>
                    </a:cubicBezTo>
                    <a:cubicBezTo>
                      <a:pt x="3048360" y="7554"/>
                      <a:pt x="3398247" y="22063"/>
                      <a:pt x="3595020" y="0"/>
                    </a:cubicBezTo>
                    <a:cubicBezTo>
                      <a:pt x="3791793" y="-22063"/>
                      <a:pt x="3917935" y="3592"/>
                      <a:pt x="4205495" y="0"/>
                    </a:cubicBezTo>
                    <a:cubicBezTo>
                      <a:pt x="4493055" y="-3592"/>
                      <a:pt x="4772328" y="-14490"/>
                      <a:pt x="4951632" y="0"/>
                    </a:cubicBezTo>
                    <a:cubicBezTo>
                      <a:pt x="5130936" y="14490"/>
                      <a:pt x="5373293" y="-482"/>
                      <a:pt x="5562107" y="0"/>
                    </a:cubicBezTo>
                    <a:cubicBezTo>
                      <a:pt x="5750922" y="482"/>
                      <a:pt x="6453187" y="-52754"/>
                      <a:pt x="6783057" y="0"/>
                    </a:cubicBezTo>
                    <a:cubicBezTo>
                      <a:pt x="6785777" y="106016"/>
                      <a:pt x="6773915" y="231768"/>
                      <a:pt x="6783057" y="391214"/>
                    </a:cubicBezTo>
                    <a:cubicBezTo>
                      <a:pt x="6792199" y="550660"/>
                      <a:pt x="6796095" y="608337"/>
                      <a:pt x="6783057" y="798395"/>
                    </a:cubicBezTo>
                    <a:cubicBezTo>
                      <a:pt x="6510180" y="815761"/>
                      <a:pt x="6314045" y="782956"/>
                      <a:pt x="6172582" y="798395"/>
                    </a:cubicBezTo>
                    <a:cubicBezTo>
                      <a:pt x="6031120" y="813834"/>
                      <a:pt x="5797352" y="779163"/>
                      <a:pt x="5697768" y="798395"/>
                    </a:cubicBezTo>
                    <a:cubicBezTo>
                      <a:pt x="5598184" y="817627"/>
                      <a:pt x="5283733" y="784713"/>
                      <a:pt x="4883801" y="798395"/>
                    </a:cubicBezTo>
                    <a:cubicBezTo>
                      <a:pt x="4483869" y="812077"/>
                      <a:pt x="4507611" y="812064"/>
                      <a:pt x="4137665" y="798395"/>
                    </a:cubicBezTo>
                    <a:cubicBezTo>
                      <a:pt x="3767719" y="784726"/>
                      <a:pt x="3740384" y="773342"/>
                      <a:pt x="3391529" y="798395"/>
                    </a:cubicBezTo>
                    <a:cubicBezTo>
                      <a:pt x="3042674" y="823448"/>
                      <a:pt x="2918393" y="763663"/>
                      <a:pt x="2645392" y="798395"/>
                    </a:cubicBezTo>
                    <a:cubicBezTo>
                      <a:pt x="2372391" y="833127"/>
                      <a:pt x="2299438" y="783246"/>
                      <a:pt x="1967087" y="798395"/>
                    </a:cubicBezTo>
                    <a:cubicBezTo>
                      <a:pt x="1634736" y="813544"/>
                      <a:pt x="1592212" y="814958"/>
                      <a:pt x="1288781" y="798395"/>
                    </a:cubicBezTo>
                    <a:cubicBezTo>
                      <a:pt x="985350" y="781832"/>
                      <a:pt x="375735" y="768483"/>
                      <a:pt x="0" y="798395"/>
                    </a:cubicBezTo>
                    <a:cubicBezTo>
                      <a:pt x="-7620" y="689165"/>
                      <a:pt x="-9586" y="503247"/>
                      <a:pt x="0" y="423149"/>
                    </a:cubicBezTo>
                    <a:cubicBezTo>
                      <a:pt x="9586" y="343051"/>
                      <a:pt x="-158" y="211074"/>
                      <a:pt x="0" y="0"/>
                    </a:cubicBezTo>
                    <a:close/>
                  </a:path>
                  <a:path w="6783057" h="798395" stroke="0" extrusionOk="0">
                    <a:moveTo>
                      <a:pt x="0" y="0"/>
                    </a:moveTo>
                    <a:cubicBezTo>
                      <a:pt x="197611" y="20012"/>
                      <a:pt x="519050" y="-15455"/>
                      <a:pt x="746136" y="0"/>
                    </a:cubicBezTo>
                    <a:cubicBezTo>
                      <a:pt x="973222" y="15455"/>
                      <a:pt x="1168163" y="6210"/>
                      <a:pt x="1288781" y="0"/>
                    </a:cubicBezTo>
                    <a:cubicBezTo>
                      <a:pt x="1409400" y="-6210"/>
                      <a:pt x="1569479" y="17862"/>
                      <a:pt x="1831425" y="0"/>
                    </a:cubicBezTo>
                    <a:cubicBezTo>
                      <a:pt x="2093371" y="-17862"/>
                      <a:pt x="2106072" y="13067"/>
                      <a:pt x="2306239" y="0"/>
                    </a:cubicBezTo>
                    <a:cubicBezTo>
                      <a:pt x="2506406" y="-13067"/>
                      <a:pt x="2724797" y="26401"/>
                      <a:pt x="2848884" y="0"/>
                    </a:cubicBezTo>
                    <a:cubicBezTo>
                      <a:pt x="2972971" y="-26401"/>
                      <a:pt x="3259108" y="-36322"/>
                      <a:pt x="3595020" y="0"/>
                    </a:cubicBezTo>
                    <a:cubicBezTo>
                      <a:pt x="3930932" y="36322"/>
                      <a:pt x="3949932" y="-17529"/>
                      <a:pt x="4137665" y="0"/>
                    </a:cubicBezTo>
                    <a:cubicBezTo>
                      <a:pt x="4325399" y="17529"/>
                      <a:pt x="4584595" y="-28806"/>
                      <a:pt x="4951632" y="0"/>
                    </a:cubicBezTo>
                    <a:cubicBezTo>
                      <a:pt x="5318669" y="28806"/>
                      <a:pt x="5366437" y="2267"/>
                      <a:pt x="5765598" y="0"/>
                    </a:cubicBezTo>
                    <a:cubicBezTo>
                      <a:pt x="6164759" y="-2267"/>
                      <a:pt x="6481041" y="-16363"/>
                      <a:pt x="6783057" y="0"/>
                    </a:cubicBezTo>
                    <a:cubicBezTo>
                      <a:pt x="6786349" y="134854"/>
                      <a:pt x="6779067" y="253936"/>
                      <a:pt x="6783057" y="399198"/>
                    </a:cubicBezTo>
                    <a:cubicBezTo>
                      <a:pt x="6787047" y="544460"/>
                      <a:pt x="6789966" y="694293"/>
                      <a:pt x="6783057" y="798395"/>
                    </a:cubicBezTo>
                    <a:cubicBezTo>
                      <a:pt x="6573762" y="768917"/>
                      <a:pt x="6325581" y="812824"/>
                      <a:pt x="6036921" y="798395"/>
                    </a:cubicBezTo>
                    <a:cubicBezTo>
                      <a:pt x="5748261" y="783966"/>
                      <a:pt x="5590060" y="793193"/>
                      <a:pt x="5290784" y="798395"/>
                    </a:cubicBezTo>
                    <a:cubicBezTo>
                      <a:pt x="4991508" y="803597"/>
                      <a:pt x="4947606" y="815023"/>
                      <a:pt x="4680309" y="798395"/>
                    </a:cubicBezTo>
                    <a:cubicBezTo>
                      <a:pt x="4413013" y="781767"/>
                      <a:pt x="4246981" y="795706"/>
                      <a:pt x="3866342" y="798395"/>
                    </a:cubicBezTo>
                    <a:cubicBezTo>
                      <a:pt x="3485703" y="801084"/>
                      <a:pt x="3255923" y="822252"/>
                      <a:pt x="3052376" y="798395"/>
                    </a:cubicBezTo>
                    <a:cubicBezTo>
                      <a:pt x="2848829" y="774538"/>
                      <a:pt x="2604944" y="791634"/>
                      <a:pt x="2238409" y="798395"/>
                    </a:cubicBezTo>
                    <a:cubicBezTo>
                      <a:pt x="1871874" y="805156"/>
                      <a:pt x="1942883" y="788336"/>
                      <a:pt x="1695764" y="798395"/>
                    </a:cubicBezTo>
                    <a:cubicBezTo>
                      <a:pt x="1448646" y="808454"/>
                      <a:pt x="1349735" y="782279"/>
                      <a:pt x="1153120" y="798395"/>
                    </a:cubicBezTo>
                    <a:cubicBezTo>
                      <a:pt x="956505" y="814511"/>
                      <a:pt x="870256" y="799441"/>
                      <a:pt x="610475" y="798395"/>
                    </a:cubicBezTo>
                    <a:cubicBezTo>
                      <a:pt x="350695" y="797349"/>
                      <a:pt x="261881" y="803473"/>
                      <a:pt x="0" y="798395"/>
                    </a:cubicBezTo>
                    <a:cubicBezTo>
                      <a:pt x="-12051" y="675553"/>
                      <a:pt x="-19807" y="531998"/>
                      <a:pt x="0" y="383230"/>
                    </a:cubicBezTo>
                    <a:cubicBezTo>
                      <a:pt x="19807" y="234463"/>
                      <a:pt x="13417" y="81763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Rockwell Extra Bold" panose="02060903040505020403" pitchFamily="18" charset="0"/>
                  </a:rPr>
                  <a:t>Def: </a:t>
                </a:r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Uniquely Decodable Pairs (UDCP’s)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A UDCP is a pair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0" y="947791"/>
                <a:ext cx="6783057" cy="798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custGeom>
                        <a:avLst/>
                        <a:gdLst>
                          <a:gd name="connsiteX0" fmla="*/ 0 w 6783057"/>
                          <a:gd name="connsiteY0" fmla="*/ 0 h 798395"/>
                          <a:gd name="connsiteX1" fmla="*/ 474814 w 6783057"/>
                          <a:gd name="connsiteY1" fmla="*/ 0 h 798395"/>
                          <a:gd name="connsiteX2" fmla="*/ 1153120 w 6783057"/>
                          <a:gd name="connsiteY2" fmla="*/ 0 h 798395"/>
                          <a:gd name="connsiteX3" fmla="*/ 1831425 w 6783057"/>
                          <a:gd name="connsiteY3" fmla="*/ 0 h 798395"/>
                          <a:gd name="connsiteX4" fmla="*/ 2374070 w 6783057"/>
                          <a:gd name="connsiteY4" fmla="*/ 0 h 798395"/>
                          <a:gd name="connsiteX5" fmla="*/ 2916715 w 6783057"/>
                          <a:gd name="connsiteY5" fmla="*/ 0 h 798395"/>
                          <a:gd name="connsiteX6" fmla="*/ 3595020 w 6783057"/>
                          <a:gd name="connsiteY6" fmla="*/ 0 h 798395"/>
                          <a:gd name="connsiteX7" fmla="*/ 4205495 w 6783057"/>
                          <a:gd name="connsiteY7" fmla="*/ 0 h 798395"/>
                          <a:gd name="connsiteX8" fmla="*/ 4951632 w 6783057"/>
                          <a:gd name="connsiteY8" fmla="*/ 0 h 798395"/>
                          <a:gd name="connsiteX9" fmla="*/ 5562107 w 6783057"/>
                          <a:gd name="connsiteY9" fmla="*/ 0 h 798395"/>
                          <a:gd name="connsiteX10" fmla="*/ 6783057 w 6783057"/>
                          <a:gd name="connsiteY10" fmla="*/ 0 h 798395"/>
                          <a:gd name="connsiteX11" fmla="*/ 6783057 w 6783057"/>
                          <a:gd name="connsiteY11" fmla="*/ 391214 h 798395"/>
                          <a:gd name="connsiteX12" fmla="*/ 6783057 w 6783057"/>
                          <a:gd name="connsiteY12" fmla="*/ 798395 h 798395"/>
                          <a:gd name="connsiteX13" fmla="*/ 6172582 w 6783057"/>
                          <a:gd name="connsiteY13" fmla="*/ 798395 h 798395"/>
                          <a:gd name="connsiteX14" fmla="*/ 5697768 w 6783057"/>
                          <a:gd name="connsiteY14" fmla="*/ 798395 h 798395"/>
                          <a:gd name="connsiteX15" fmla="*/ 4883801 w 6783057"/>
                          <a:gd name="connsiteY15" fmla="*/ 798395 h 798395"/>
                          <a:gd name="connsiteX16" fmla="*/ 4137665 w 6783057"/>
                          <a:gd name="connsiteY16" fmla="*/ 798395 h 798395"/>
                          <a:gd name="connsiteX17" fmla="*/ 3391529 w 6783057"/>
                          <a:gd name="connsiteY17" fmla="*/ 798395 h 798395"/>
                          <a:gd name="connsiteX18" fmla="*/ 2645392 w 6783057"/>
                          <a:gd name="connsiteY18" fmla="*/ 798395 h 798395"/>
                          <a:gd name="connsiteX19" fmla="*/ 1967087 w 6783057"/>
                          <a:gd name="connsiteY19" fmla="*/ 798395 h 798395"/>
                          <a:gd name="connsiteX20" fmla="*/ 1288781 w 6783057"/>
                          <a:gd name="connsiteY20" fmla="*/ 798395 h 798395"/>
                          <a:gd name="connsiteX21" fmla="*/ 0 w 6783057"/>
                          <a:gd name="connsiteY21" fmla="*/ 798395 h 798395"/>
                          <a:gd name="connsiteX22" fmla="*/ 0 w 6783057"/>
                          <a:gd name="connsiteY22" fmla="*/ 423149 h 798395"/>
                          <a:gd name="connsiteX23" fmla="*/ 0 w 6783057"/>
                          <a:gd name="connsiteY23" fmla="*/ 0 h 798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6783057" h="798395" fill="none" extrusionOk="0">
                            <a:moveTo>
                              <a:pt x="0" y="0"/>
                            </a:moveTo>
                            <a:cubicBezTo>
                              <a:pt x="137326" y="-13895"/>
                              <a:pt x="273993" y="-3573"/>
                              <a:pt x="474814" y="0"/>
                            </a:cubicBezTo>
                            <a:cubicBezTo>
                              <a:pt x="675635" y="3573"/>
                              <a:pt x="869726" y="29959"/>
                              <a:pt x="1153120" y="0"/>
                            </a:cubicBezTo>
                            <a:cubicBezTo>
                              <a:pt x="1436514" y="-29959"/>
                              <a:pt x="1541510" y="19973"/>
                              <a:pt x="1831425" y="0"/>
                            </a:cubicBezTo>
                            <a:cubicBezTo>
                              <a:pt x="2121340" y="-19973"/>
                              <a:pt x="2139754" y="11634"/>
                              <a:pt x="2374070" y="0"/>
                            </a:cubicBezTo>
                            <a:cubicBezTo>
                              <a:pt x="2608386" y="-11634"/>
                              <a:pt x="2785070" y="-7554"/>
                              <a:pt x="2916715" y="0"/>
                            </a:cubicBezTo>
                            <a:cubicBezTo>
                              <a:pt x="3048360" y="7554"/>
                              <a:pt x="3398247" y="22063"/>
                              <a:pt x="3595020" y="0"/>
                            </a:cubicBezTo>
                            <a:cubicBezTo>
                              <a:pt x="3791793" y="-22063"/>
                              <a:pt x="3917935" y="3592"/>
                              <a:pt x="4205495" y="0"/>
                            </a:cubicBezTo>
                            <a:cubicBezTo>
                              <a:pt x="4493055" y="-3592"/>
                              <a:pt x="4772328" y="-14490"/>
                              <a:pt x="4951632" y="0"/>
                            </a:cubicBezTo>
                            <a:cubicBezTo>
                              <a:pt x="5130936" y="14490"/>
                              <a:pt x="5373293" y="-482"/>
                              <a:pt x="5562107" y="0"/>
                            </a:cubicBezTo>
                            <a:cubicBezTo>
                              <a:pt x="5750922" y="482"/>
                              <a:pt x="6453187" y="-52754"/>
                              <a:pt x="6783057" y="0"/>
                            </a:cubicBezTo>
                            <a:cubicBezTo>
                              <a:pt x="6785777" y="106016"/>
                              <a:pt x="6773915" y="231768"/>
                              <a:pt x="6783057" y="391214"/>
                            </a:cubicBezTo>
                            <a:cubicBezTo>
                              <a:pt x="6792199" y="550660"/>
                              <a:pt x="6796095" y="608337"/>
                              <a:pt x="6783057" y="798395"/>
                            </a:cubicBezTo>
                            <a:cubicBezTo>
                              <a:pt x="6510180" y="815761"/>
                              <a:pt x="6314045" y="782956"/>
                              <a:pt x="6172582" y="798395"/>
                            </a:cubicBezTo>
                            <a:cubicBezTo>
                              <a:pt x="6031120" y="813834"/>
                              <a:pt x="5797352" y="779163"/>
                              <a:pt x="5697768" y="798395"/>
                            </a:cubicBezTo>
                            <a:cubicBezTo>
                              <a:pt x="5598184" y="817627"/>
                              <a:pt x="5283733" y="784713"/>
                              <a:pt x="4883801" y="798395"/>
                            </a:cubicBezTo>
                            <a:cubicBezTo>
                              <a:pt x="4483869" y="812077"/>
                              <a:pt x="4507611" y="812064"/>
                              <a:pt x="4137665" y="798395"/>
                            </a:cubicBezTo>
                            <a:cubicBezTo>
                              <a:pt x="3767719" y="784726"/>
                              <a:pt x="3740384" y="773342"/>
                              <a:pt x="3391529" y="798395"/>
                            </a:cubicBezTo>
                            <a:cubicBezTo>
                              <a:pt x="3042674" y="823448"/>
                              <a:pt x="2918393" y="763663"/>
                              <a:pt x="2645392" y="798395"/>
                            </a:cubicBezTo>
                            <a:cubicBezTo>
                              <a:pt x="2372391" y="833127"/>
                              <a:pt x="2299438" y="783246"/>
                              <a:pt x="1967087" y="798395"/>
                            </a:cubicBezTo>
                            <a:cubicBezTo>
                              <a:pt x="1634736" y="813544"/>
                              <a:pt x="1592212" y="814958"/>
                              <a:pt x="1288781" y="798395"/>
                            </a:cubicBezTo>
                            <a:cubicBezTo>
                              <a:pt x="985350" y="781832"/>
                              <a:pt x="375735" y="768483"/>
                              <a:pt x="0" y="798395"/>
                            </a:cubicBezTo>
                            <a:cubicBezTo>
                              <a:pt x="-7620" y="689165"/>
                              <a:pt x="-9586" y="503247"/>
                              <a:pt x="0" y="423149"/>
                            </a:cubicBezTo>
                            <a:cubicBezTo>
                              <a:pt x="9586" y="343051"/>
                              <a:pt x="-158" y="211074"/>
                              <a:pt x="0" y="0"/>
                            </a:cubicBezTo>
                            <a:close/>
                          </a:path>
                          <a:path w="6783057" h="798395" stroke="0" extrusionOk="0">
                            <a:moveTo>
                              <a:pt x="0" y="0"/>
                            </a:moveTo>
                            <a:cubicBezTo>
                              <a:pt x="197611" y="20012"/>
                              <a:pt x="519050" y="-15455"/>
                              <a:pt x="746136" y="0"/>
                            </a:cubicBezTo>
                            <a:cubicBezTo>
                              <a:pt x="973222" y="15455"/>
                              <a:pt x="1168163" y="6210"/>
                              <a:pt x="1288781" y="0"/>
                            </a:cubicBezTo>
                            <a:cubicBezTo>
                              <a:pt x="1409400" y="-6210"/>
                              <a:pt x="1569479" y="17862"/>
                              <a:pt x="1831425" y="0"/>
                            </a:cubicBezTo>
                            <a:cubicBezTo>
                              <a:pt x="2093371" y="-17862"/>
                              <a:pt x="2106072" y="13067"/>
                              <a:pt x="2306239" y="0"/>
                            </a:cubicBezTo>
                            <a:cubicBezTo>
                              <a:pt x="2506406" y="-13067"/>
                              <a:pt x="2724797" y="26401"/>
                              <a:pt x="2848884" y="0"/>
                            </a:cubicBezTo>
                            <a:cubicBezTo>
                              <a:pt x="2972971" y="-26401"/>
                              <a:pt x="3259108" y="-36322"/>
                              <a:pt x="3595020" y="0"/>
                            </a:cubicBezTo>
                            <a:cubicBezTo>
                              <a:pt x="3930932" y="36322"/>
                              <a:pt x="3949932" y="-17529"/>
                              <a:pt x="4137665" y="0"/>
                            </a:cubicBezTo>
                            <a:cubicBezTo>
                              <a:pt x="4325399" y="17529"/>
                              <a:pt x="4584595" y="-28806"/>
                              <a:pt x="4951632" y="0"/>
                            </a:cubicBezTo>
                            <a:cubicBezTo>
                              <a:pt x="5318669" y="28806"/>
                              <a:pt x="5366437" y="2267"/>
                              <a:pt x="5765598" y="0"/>
                            </a:cubicBezTo>
                            <a:cubicBezTo>
                              <a:pt x="6164759" y="-2267"/>
                              <a:pt x="6481041" y="-16363"/>
                              <a:pt x="6783057" y="0"/>
                            </a:cubicBezTo>
                            <a:cubicBezTo>
                              <a:pt x="6786349" y="134854"/>
                              <a:pt x="6779067" y="253936"/>
                              <a:pt x="6783057" y="399198"/>
                            </a:cubicBezTo>
                            <a:cubicBezTo>
                              <a:pt x="6787047" y="544460"/>
                              <a:pt x="6789966" y="694293"/>
                              <a:pt x="6783057" y="798395"/>
                            </a:cubicBezTo>
                            <a:cubicBezTo>
                              <a:pt x="6573762" y="768917"/>
                              <a:pt x="6325581" y="812824"/>
                              <a:pt x="6036921" y="798395"/>
                            </a:cubicBezTo>
                            <a:cubicBezTo>
                              <a:pt x="5748261" y="783966"/>
                              <a:pt x="5590060" y="793193"/>
                              <a:pt x="5290784" y="798395"/>
                            </a:cubicBezTo>
                            <a:cubicBezTo>
                              <a:pt x="4991508" y="803597"/>
                              <a:pt x="4947606" y="815023"/>
                              <a:pt x="4680309" y="798395"/>
                            </a:cubicBezTo>
                            <a:cubicBezTo>
                              <a:pt x="4413013" y="781767"/>
                              <a:pt x="4246981" y="795706"/>
                              <a:pt x="3866342" y="798395"/>
                            </a:cubicBezTo>
                            <a:cubicBezTo>
                              <a:pt x="3485703" y="801084"/>
                              <a:pt x="3255923" y="822252"/>
                              <a:pt x="3052376" y="798395"/>
                            </a:cubicBezTo>
                            <a:cubicBezTo>
                              <a:pt x="2848829" y="774538"/>
                              <a:pt x="2604944" y="791634"/>
                              <a:pt x="2238409" y="798395"/>
                            </a:cubicBezTo>
                            <a:cubicBezTo>
                              <a:pt x="1871874" y="805156"/>
                              <a:pt x="1942883" y="788336"/>
                              <a:pt x="1695764" y="798395"/>
                            </a:cubicBezTo>
                            <a:cubicBezTo>
                              <a:pt x="1448646" y="808454"/>
                              <a:pt x="1349735" y="782279"/>
                              <a:pt x="1153120" y="798395"/>
                            </a:cubicBezTo>
                            <a:cubicBezTo>
                              <a:pt x="956505" y="814511"/>
                              <a:pt x="870256" y="799441"/>
                              <a:pt x="610475" y="798395"/>
                            </a:cubicBezTo>
                            <a:cubicBezTo>
                              <a:pt x="350695" y="797349"/>
                              <a:pt x="261881" y="803473"/>
                              <a:pt x="0" y="798395"/>
                            </a:cubicBezTo>
                            <a:cubicBezTo>
                              <a:pt x="-12051" y="675553"/>
                              <a:pt x="-19807" y="531998"/>
                              <a:pt x="0" y="383230"/>
                            </a:cubicBezTo>
                            <a:cubicBezTo>
                              <a:pt x="19807" y="234463"/>
                              <a:pt x="13417" y="8176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hm1">
                <a:extLst>
                  <a:ext uri="{FF2B5EF4-FFF2-40B4-BE49-F238E27FC236}">
                    <a16:creationId xmlns:a16="http://schemas.microsoft.com/office/drawing/2014/main" id="{FEC43521-F4B7-46AA-9160-6F55E9697BCF}"/>
                  </a:ext>
                </a:extLst>
              </p:cNvPr>
              <p:cNvSpPr/>
              <p:nvPr/>
            </p:nvSpPr>
            <p:spPr>
              <a:xfrm>
                <a:off x="467113" y="2160526"/>
                <a:ext cx="7423150" cy="138853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Best known bounds: </a:t>
                </a:r>
                <a:r>
                  <a:rPr lang="en-US" i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i="1" dirty="0">
                    <a:solidFill>
                      <a:schemeClr val="tx2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 UDCP: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			[</a:t>
                </a:r>
                <a:r>
                  <a:rPr lang="en-US" dirty="0" err="1">
                    <a:solidFill>
                      <a:schemeClr val="tx1"/>
                    </a:solidFill>
                  </a:rPr>
                  <a:t>Tilborg</a:t>
                </a:r>
                <a:r>
                  <a:rPr lang="en-US" dirty="0">
                    <a:solidFill>
                      <a:schemeClr val="tx1"/>
                    </a:solidFill>
                  </a:rPr>
                  <a:t>, 1978]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4228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e>
                        </m:d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 	</a:t>
                </a:r>
                <a:r>
                  <a:rPr lang="en-US" dirty="0">
                    <a:solidFill>
                      <a:schemeClr val="tx1"/>
                    </a:solidFill>
                  </a:rPr>
                  <a:t>[</a:t>
                </a:r>
                <a:r>
                  <a:rPr lang="en-US" dirty="0" err="1">
                    <a:solidFill>
                      <a:schemeClr val="tx1"/>
                    </a:solidFill>
                  </a:rPr>
                  <a:t>Austrin</a:t>
                </a:r>
                <a:r>
                  <a:rPr lang="en-US" dirty="0">
                    <a:solidFill>
                      <a:schemeClr val="tx1"/>
                    </a:solidFill>
                  </a:rPr>
                  <a:t> et al. 2018]</a:t>
                </a:r>
              </a:p>
            </p:txBody>
          </p:sp>
        </mc:Choice>
        <mc:Fallback>
          <p:sp>
            <p:nvSpPr>
              <p:cNvPr id="12" name="Thm1">
                <a:extLst>
                  <a:ext uri="{FF2B5EF4-FFF2-40B4-BE49-F238E27FC236}">
                    <a16:creationId xmlns:a16="http://schemas.microsoft.com/office/drawing/2014/main" id="{FEC43521-F4B7-46AA-9160-6F55E9697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3" y="2160526"/>
                <a:ext cx="7423150" cy="1388533"/>
              </a:xfrm>
              <a:prstGeom prst="roundRect">
                <a:avLst/>
              </a:prstGeom>
              <a:blipFill>
                <a:blip r:embed="rId3"/>
                <a:stretch>
                  <a:fillRect b="-129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hm1">
                <a:extLst>
                  <a:ext uri="{FF2B5EF4-FFF2-40B4-BE49-F238E27FC236}">
                    <a16:creationId xmlns:a16="http://schemas.microsoft.com/office/drawing/2014/main" id="{869787E0-EE18-4601-8FB6-F363F1F94000}"/>
                  </a:ext>
                </a:extLst>
              </p:cNvPr>
              <p:cNvSpPr/>
              <p:nvPr/>
            </p:nvSpPr>
            <p:spPr>
              <a:xfrm>
                <a:off x="467113" y="3682063"/>
                <a:ext cx="7481133" cy="68595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We need: </a:t>
                </a: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	 </a:t>
                </a: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hm1">
                <a:extLst>
                  <a:ext uri="{FF2B5EF4-FFF2-40B4-BE49-F238E27FC236}">
                    <a16:creationId xmlns:a16="http://schemas.microsoft.com/office/drawing/2014/main" id="{869787E0-EE18-4601-8FB6-F363F1F94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3" y="3682063"/>
                <a:ext cx="7481133" cy="685953"/>
              </a:xfrm>
              <a:prstGeom prst="roundRect">
                <a:avLst/>
              </a:prstGeom>
              <a:blipFill>
                <a:blip r:embed="rId4"/>
                <a:stretch>
                  <a:fillRect l="-16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2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CA7A-61F9-4146-88BE-0AD2CEE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Faster Exponential Time Algorithm for Bin Packing with a Constant Number of Bins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6CE35-66B4-481F-BD7B-793EF7654D17}"/>
              </a:ext>
            </a:extLst>
          </p:cNvPr>
          <p:cNvSpPr txBox="1">
            <a:spLocks/>
          </p:cNvSpPr>
          <p:nvPr/>
        </p:nvSpPr>
        <p:spPr>
          <a:xfrm>
            <a:off x="409130" y="3545134"/>
            <a:ext cx="7539116" cy="419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/>
              <p:nvPr/>
            </p:nvSpPr>
            <p:spPr>
              <a:xfrm>
                <a:off x="409130" y="947791"/>
                <a:ext cx="6783057" cy="798395"/>
              </a:xfrm>
              <a:custGeom>
                <a:avLst/>
                <a:gdLst>
                  <a:gd name="connsiteX0" fmla="*/ 0 w 6783057"/>
                  <a:gd name="connsiteY0" fmla="*/ 0 h 798395"/>
                  <a:gd name="connsiteX1" fmla="*/ 474814 w 6783057"/>
                  <a:gd name="connsiteY1" fmla="*/ 0 h 798395"/>
                  <a:gd name="connsiteX2" fmla="*/ 1153120 w 6783057"/>
                  <a:gd name="connsiteY2" fmla="*/ 0 h 798395"/>
                  <a:gd name="connsiteX3" fmla="*/ 1831425 w 6783057"/>
                  <a:gd name="connsiteY3" fmla="*/ 0 h 798395"/>
                  <a:gd name="connsiteX4" fmla="*/ 2374070 w 6783057"/>
                  <a:gd name="connsiteY4" fmla="*/ 0 h 798395"/>
                  <a:gd name="connsiteX5" fmla="*/ 2916715 w 6783057"/>
                  <a:gd name="connsiteY5" fmla="*/ 0 h 798395"/>
                  <a:gd name="connsiteX6" fmla="*/ 3595020 w 6783057"/>
                  <a:gd name="connsiteY6" fmla="*/ 0 h 798395"/>
                  <a:gd name="connsiteX7" fmla="*/ 4205495 w 6783057"/>
                  <a:gd name="connsiteY7" fmla="*/ 0 h 798395"/>
                  <a:gd name="connsiteX8" fmla="*/ 4951632 w 6783057"/>
                  <a:gd name="connsiteY8" fmla="*/ 0 h 798395"/>
                  <a:gd name="connsiteX9" fmla="*/ 5562107 w 6783057"/>
                  <a:gd name="connsiteY9" fmla="*/ 0 h 798395"/>
                  <a:gd name="connsiteX10" fmla="*/ 6783057 w 6783057"/>
                  <a:gd name="connsiteY10" fmla="*/ 0 h 798395"/>
                  <a:gd name="connsiteX11" fmla="*/ 6783057 w 6783057"/>
                  <a:gd name="connsiteY11" fmla="*/ 391214 h 798395"/>
                  <a:gd name="connsiteX12" fmla="*/ 6783057 w 6783057"/>
                  <a:gd name="connsiteY12" fmla="*/ 798395 h 798395"/>
                  <a:gd name="connsiteX13" fmla="*/ 6172582 w 6783057"/>
                  <a:gd name="connsiteY13" fmla="*/ 798395 h 798395"/>
                  <a:gd name="connsiteX14" fmla="*/ 5697768 w 6783057"/>
                  <a:gd name="connsiteY14" fmla="*/ 798395 h 798395"/>
                  <a:gd name="connsiteX15" fmla="*/ 4883801 w 6783057"/>
                  <a:gd name="connsiteY15" fmla="*/ 798395 h 798395"/>
                  <a:gd name="connsiteX16" fmla="*/ 4137665 w 6783057"/>
                  <a:gd name="connsiteY16" fmla="*/ 798395 h 798395"/>
                  <a:gd name="connsiteX17" fmla="*/ 3391529 w 6783057"/>
                  <a:gd name="connsiteY17" fmla="*/ 798395 h 798395"/>
                  <a:gd name="connsiteX18" fmla="*/ 2645392 w 6783057"/>
                  <a:gd name="connsiteY18" fmla="*/ 798395 h 798395"/>
                  <a:gd name="connsiteX19" fmla="*/ 1967087 w 6783057"/>
                  <a:gd name="connsiteY19" fmla="*/ 798395 h 798395"/>
                  <a:gd name="connsiteX20" fmla="*/ 1288781 w 6783057"/>
                  <a:gd name="connsiteY20" fmla="*/ 798395 h 798395"/>
                  <a:gd name="connsiteX21" fmla="*/ 0 w 6783057"/>
                  <a:gd name="connsiteY21" fmla="*/ 798395 h 798395"/>
                  <a:gd name="connsiteX22" fmla="*/ 0 w 6783057"/>
                  <a:gd name="connsiteY22" fmla="*/ 423149 h 798395"/>
                  <a:gd name="connsiteX23" fmla="*/ 0 w 6783057"/>
                  <a:gd name="connsiteY23" fmla="*/ 0 h 79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83057" h="798395" fill="none" extrusionOk="0">
                    <a:moveTo>
                      <a:pt x="0" y="0"/>
                    </a:moveTo>
                    <a:cubicBezTo>
                      <a:pt x="137326" y="-13895"/>
                      <a:pt x="273993" y="-3573"/>
                      <a:pt x="474814" y="0"/>
                    </a:cubicBezTo>
                    <a:cubicBezTo>
                      <a:pt x="675635" y="3573"/>
                      <a:pt x="869726" y="29959"/>
                      <a:pt x="1153120" y="0"/>
                    </a:cubicBezTo>
                    <a:cubicBezTo>
                      <a:pt x="1436514" y="-29959"/>
                      <a:pt x="1541510" y="19973"/>
                      <a:pt x="1831425" y="0"/>
                    </a:cubicBezTo>
                    <a:cubicBezTo>
                      <a:pt x="2121340" y="-19973"/>
                      <a:pt x="2139754" y="11634"/>
                      <a:pt x="2374070" y="0"/>
                    </a:cubicBezTo>
                    <a:cubicBezTo>
                      <a:pt x="2608386" y="-11634"/>
                      <a:pt x="2785070" y="-7554"/>
                      <a:pt x="2916715" y="0"/>
                    </a:cubicBezTo>
                    <a:cubicBezTo>
                      <a:pt x="3048360" y="7554"/>
                      <a:pt x="3398247" y="22063"/>
                      <a:pt x="3595020" y="0"/>
                    </a:cubicBezTo>
                    <a:cubicBezTo>
                      <a:pt x="3791793" y="-22063"/>
                      <a:pt x="3917935" y="3592"/>
                      <a:pt x="4205495" y="0"/>
                    </a:cubicBezTo>
                    <a:cubicBezTo>
                      <a:pt x="4493055" y="-3592"/>
                      <a:pt x="4772328" y="-14490"/>
                      <a:pt x="4951632" y="0"/>
                    </a:cubicBezTo>
                    <a:cubicBezTo>
                      <a:pt x="5130936" y="14490"/>
                      <a:pt x="5373293" y="-482"/>
                      <a:pt x="5562107" y="0"/>
                    </a:cubicBezTo>
                    <a:cubicBezTo>
                      <a:pt x="5750922" y="482"/>
                      <a:pt x="6453187" y="-52754"/>
                      <a:pt x="6783057" y="0"/>
                    </a:cubicBezTo>
                    <a:cubicBezTo>
                      <a:pt x="6785777" y="106016"/>
                      <a:pt x="6773915" y="231768"/>
                      <a:pt x="6783057" y="391214"/>
                    </a:cubicBezTo>
                    <a:cubicBezTo>
                      <a:pt x="6792199" y="550660"/>
                      <a:pt x="6796095" y="608337"/>
                      <a:pt x="6783057" y="798395"/>
                    </a:cubicBezTo>
                    <a:cubicBezTo>
                      <a:pt x="6510180" y="815761"/>
                      <a:pt x="6314045" y="782956"/>
                      <a:pt x="6172582" y="798395"/>
                    </a:cubicBezTo>
                    <a:cubicBezTo>
                      <a:pt x="6031120" y="813834"/>
                      <a:pt x="5797352" y="779163"/>
                      <a:pt x="5697768" y="798395"/>
                    </a:cubicBezTo>
                    <a:cubicBezTo>
                      <a:pt x="5598184" y="817627"/>
                      <a:pt x="5283733" y="784713"/>
                      <a:pt x="4883801" y="798395"/>
                    </a:cubicBezTo>
                    <a:cubicBezTo>
                      <a:pt x="4483869" y="812077"/>
                      <a:pt x="4507611" y="812064"/>
                      <a:pt x="4137665" y="798395"/>
                    </a:cubicBezTo>
                    <a:cubicBezTo>
                      <a:pt x="3767719" y="784726"/>
                      <a:pt x="3740384" y="773342"/>
                      <a:pt x="3391529" y="798395"/>
                    </a:cubicBezTo>
                    <a:cubicBezTo>
                      <a:pt x="3042674" y="823448"/>
                      <a:pt x="2918393" y="763663"/>
                      <a:pt x="2645392" y="798395"/>
                    </a:cubicBezTo>
                    <a:cubicBezTo>
                      <a:pt x="2372391" y="833127"/>
                      <a:pt x="2299438" y="783246"/>
                      <a:pt x="1967087" y="798395"/>
                    </a:cubicBezTo>
                    <a:cubicBezTo>
                      <a:pt x="1634736" y="813544"/>
                      <a:pt x="1592212" y="814958"/>
                      <a:pt x="1288781" y="798395"/>
                    </a:cubicBezTo>
                    <a:cubicBezTo>
                      <a:pt x="985350" y="781832"/>
                      <a:pt x="375735" y="768483"/>
                      <a:pt x="0" y="798395"/>
                    </a:cubicBezTo>
                    <a:cubicBezTo>
                      <a:pt x="-7620" y="689165"/>
                      <a:pt x="-9586" y="503247"/>
                      <a:pt x="0" y="423149"/>
                    </a:cubicBezTo>
                    <a:cubicBezTo>
                      <a:pt x="9586" y="343051"/>
                      <a:pt x="-158" y="211074"/>
                      <a:pt x="0" y="0"/>
                    </a:cubicBezTo>
                    <a:close/>
                  </a:path>
                  <a:path w="6783057" h="798395" stroke="0" extrusionOk="0">
                    <a:moveTo>
                      <a:pt x="0" y="0"/>
                    </a:moveTo>
                    <a:cubicBezTo>
                      <a:pt x="197611" y="20012"/>
                      <a:pt x="519050" y="-15455"/>
                      <a:pt x="746136" y="0"/>
                    </a:cubicBezTo>
                    <a:cubicBezTo>
                      <a:pt x="973222" y="15455"/>
                      <a:pt x="1168163" y="6210"/>
                      <a:pt x="1288781" y="0"/>
                    </a:cubicBezTo>
                    <a:cubicBezTo>
                      <a:pt x="1409400" y="-6210"/>
                      <a:pt x="1569479" y="17862"/>
                      <a:pt x="1831425" y="0"/>
                    </a:cubicBezTo>
                    <a:cubicBezTo>
                      <a:pt x="2093371" y="-17862"/>
                      <a:pt x="2106072" y="13067"/>
                      <a:pt x="2306239" y="0"/>
                    </a:cubicBezTo>
                    <a:cubicBezTo>
                      <a:pt x="2506406" y="-13067"/>
                      <a:pt x="2724797" y="26401"/>
                      <a:pt x="2848884" y="0"/>
                    </a:cubicBezTo>
                    <a:cubicBezTo>
                      <a:pt x="2972971" y="-26401"/>
                      <a:pt x="3259108" y="-36322"/>
                      <a:pt x="3595020" y="0"/>
                    </a:cubicBezTo>
                    <a:cubicBezTo>
                      <a:pt x="3930932" y="36322"/>
                      <a:pt x="3949932" y="-17529"/>
                      <a:pt x="4137665" y="0"/>
                    </a:cubicBezTo>
                    <a:cubicBezTo>
                      <a:pt x="4325399" y="17529"/>
                      <a:pt x="4584595" y="-28806"/>
                      <a:pt x="4951632" y="0"/>
                    </a:cubicBezTo>
                    <a:cubicBezTo>
                      <a:pt x="5318669" y="28806"/>
                      <a:pt x="5366437" y="2267"/>
                      <a:pt x="5765598" y="0"/>
                    </a:cubicBezTo>
                    <a:cubicBezTo>
                      <a:pt x="6164759" y="-2267"/>
                      <a:pt x="6481041" y="-16363"/>
                      <a:pt x="6783057" y="0"/>
                    </a:cubicBezTo>
                    <a:cubicBezTo>
                      <a:pt x="6786349" y="134854"/>
                      <a:pt x="6779067" y="253936"/>
                      <a:pt x="6783057" y="399198"/>
                    </a:cubicBezTo>
                    <a:cubicBezTo>
                      <a:pt x="6787047" y="544460"/>
                      <a:pt x="6789966" y="694293"/>
                      <a:pt x="6783057" y="798395"/>
                    </a:cubicBezTo>
                    <a:cubicBezTo>
                      <a:pt x="6573762" y="768917"/>
                      <a:pt x="6325581" y="812824"/>
                      <a:pt x="6036921" y="798395"/>
                    </a:cubicBezTo>
                    <a:cubicBezTo>
                      <a:pt x="5748261" y="783966"/>
                      <a:pt x="5590060" y="793193"/>
                      <a:pt x="5290784" y="798395"/>
                    </a:cubicBezTo>
                    <a:cubicBezTo>
                      <a:pt x="4991508" y="803597"/>
                      <a:pt x="4947606" y="815023"/>
                      <a:pt x="4680309" y="798395"/>
                    </a:cubicBezTo>
                    <a:cubicBezTo>
                      <a:pt x="4413013" y="781767"/>
                      <a:pt x="4246981" y="795706"/>
                      <a:pt x="3866342" y="798395"/>
                    </a:cubicBezTo>
                    <a:cubicBezTo>
                      <a:pt x="3485703" y="801084"/>
                      <a:pt x="3255923" y="822252"/>
                      <a:pt x="3052376" y="798395"/>
                    </a:cubicBezTo>
                    <a:cubicBezTo>
                      <a:pt x="2848829" y="774538"/>
                      <a:pt x="2604944" y="791634"/>
                      <a:pt x="2238409" y="798395"/>
                    </a:cubicBezTo>
                    <a:cubicBezTo>
                      <a:pt x="1871874" y="805156"/>
                      <a:pt x="1942883" y="788336"/>
                      <a:pt x="1695764" y="798395"/>
                    </a:cubicBezTo>
                    <a:cubicBezTo>
                      <a:pt x="1448646" y="808454"/>
                      <a:pt x="1349735" y="782279"/>
                      <a:pt x="1153120" y="798395"/>
                    </a:cubicBezTo>
                    <a:cubicBezTo>
                      <a:pt x="956505" y="814511"/>
                      <a:pt x="870256" y="799441"/>
                      <a:pt x="610475" y="798395"/>
                    </a:cubicBezTo>
                    <a:cubicBezTo>
                      <a:pt x="350695" y="797349"/>
                      <a:pt x="261881" y="803473"/>
                      <a:pt x="0" y="798395"/>
                    </a:cubicBezTo>
                    <a:cubicBezTo>
                      <a:pt x="-12051" y="675553"/>
                      <a:pt x="-19807" y="531998"/>
                      <a:pt x="0" y="383230"/>
                    </a:cubicBezTo>
                    <a:cubicBezTo>
                      <a:pt x="19807" y="234463"/>
                      <a:pt x="13417" y="81763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Rockwell Extra Bold" panose="02060903040505020403" pitchFamily="18" charset="0"/>
                  </a:rPr>
                  <a:t>Def: </a:t>
                </a:r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Uniquely Decodable Pairs (UDCP’s)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A UDCP is a pair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F27751-C843-487E-A078-C7D7083D7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0" y="947791"/>
                <a:ext cx="6783057" cy="798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custGeom>
                        <a:avLst/>
                        <a:gdLst>
                          <a:gd name="connsiteX0" fmla="*/ 0 w 6783057"/>
                          <a:gd name="connsiteY0" fmla="*/ 0 h 798395"/>
                          <a:gd name="connsiteX1" fmla="*/ 474814 w 6783057"/>
                          <a:gd name="connsiteY1" fmla="*/ 0 h 798395"/>
                          <a:gd name="connsiteX2" fmla="*/ 1153120 w 6783057"/>
                          <a:gd name="connsiteY2" fmla="*/ 0 h 798395"/>
                          <a:gd name="connsiteX3" fmla="*/ 1831425 w 6783057"/>
                          <a:gd name="connsiteY3" fmla="*/ 0 h 798395"/>
                          <a:gd name="connsiteX4" fmla="*/ 2374070 w 6783057"/>
                          <a:gd name="connsiteY4" fmla="*/ 0 h 798395"/>
                          <a:gd name="connsiteX5" fmla="*/ 2916715 w 6783057"/>
                          <a:gd name="connsiteY5" fmla="*/ 0 h 798395"/>
                          <a:gd name="connsiteX6" fmla="*/ 3595020 w 6783057"/>
                          <a:gd name="connsiteY6" fmla="*/ 0 h 798395"/>
                          <a:gd name="connsiteX7" fmla="*/ 4205495 w 6783057"/>
                          <a:gd name="connsiteY7" fmla="*/ 0 h 798395"/>
                          <a:gd name="connsiteX8" fmla="*/ 4951632 w 6783057"/>
                          <a:gd name="connsiteY8" fmla="*/ 0 h 798395"/>
                          <a:gd name="connsiteX9" fmla="*/ 5562107 w 6783057"/>
                          <a:gd name="connsiteY9" fmla="*/ 0 h 798395"/>
                          <a:gd name="connsiteX10" fmla="*/ 6783057 w 6783057"/>
                          <a:gd name="connsiteY10" fmla="*/ 0 h 798395"/>
                          <a:gd name="connsiteX11" fmla="*/ 6783057 w 6783057"/>
                          <a:gd name="connsiteY11" fmla="*/ 391214 h 798395"/>
                          <a:gd name="connsiteX12" fmla="*/ 6783057 w 6783057"/>
                          <a:gd name="connsiteY12" fmla="*/ 798395 h 798395"/>
                          <a:gd name="connsiteX13" fmla="*/ 6172582 w 6783057"/>
                          <a:gd name="connsiteY13" fmla="*/ 798395 h 798395"/>
                          <a:gd name="connsiteX14" fmla="*/ 5697768 w 6783057"/>
                          <a:gd name="connsiteY14" fmla="*/ 798395 h 798395"/>
                          <a:gd name="connsiteX15" fmla="*/ 4883801 w 6783057"/>
                          <a:gd name="connsiteY15" fmla="*/ 798395 h 798395"/>
                          <a:gd name="connsiteX16" fmla="*/ 4137665 w 6783057"/>
                          <a:gd name="connsiteY16" fmla="*/ 798395 h 798395"/>
                          <a:gd name="connsiteX17" fmla="*/ 3391529 w 6783057"/>
                          <a:gd name="connsiteY17" fmla="*/ 798395 h 798395"/>
                          <a:gd name="connsiteX18" fmla="*/ 2645392 w 6783057"/>
                          <a:gd name="connsiteY18" fmla="*/ 798395 h 798395"/>
                          <a:gd name="connsiteX19" fmla="*/ 1967087 w 6783057"/>
                          <a:gd name="connsiteY19" fmla="*/ 798395 h 798395"/>
                          <a:gd name="connsiteX20" fmla="*/ 1288781 w 6783057"/>
                          <a:gd name="connsiteY20" fmla="*/ 798395 h 798395"/>
                          <a:gd name="connsiteX21" fmla="*/ 0 w 6783057"/>
                          <a:gd name="connsiteY21" fmla="*/ 798395 h 798395"/>
                          <a:gd name="connsiteX22" fmla="*/ 0 w 6783057"/>
                          <a:gd name="connsiteY22" fmla="*/ 423149 h 798395"/>
                          <a:gd name="connsiteX23" fmla="*/ 0 w 6783057"/>
                          <a:gd name="connsiteY23" fmla="*/ 0 h 798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6783057" h="798395" fill="none" extrusionOk="0">
                            <a:moveTo>
                              <a:pt x="0" y="0"/>
                            </a:moveTo>
                            <a:cubicBezTo>
                              <a:pt x="137326" y="-13895"/>
                              <a:pt x="273993" y="-3573"/>
                              <a:pt x="474814" y="0"/>
                            </a:cubicBezTo>
                            <a:cubicBezTo>
                              <a:pt x="675635" y="3573"/>
                              <a:pt x="869726" y="29959"/>
                              <a:pt x="1153120" y="0"/>
                            </a:cubicBezTo>
                            <a:cubicBezTo>
                              <a:pt x="1436514" y="-29959"/>
                              <a:pt x="1541510" y="19973"/>
                              <a:pt x="1831425" y="0"/>
                            </a:cubicBezTo>
                            <a:cubicBezTo>
                              <a:pt x="2121340" y="-19973"/>
                              <a:pt x="2139754" y="11634"/>
                              <a:pt x="2374070" y="0"/>
                            </a:cubicBezTo>
                            <a:cubicBezTo>
                              <a:pt x="2608386" y="-11634"/>
                              <a:pt x="2785070" y="-7554"/>
                              <a:pt x="2916715" y="0"/>
                            </a:cubicBezTo>
                            <a:cubicBezTo>
                              <a:pt x="3048360" y="7554"/>
                              <a:pt x="3398247" y="22063"/>
                              <a:pt x="3595020" y="0"/>
                            </a:cubicBezTo>
                            <a:cubicBezTo>
                              <a:pt x="3791793" y="-22063"/>
                              <a:pt x="3917935" y="3592"/>
                              <a:pt x="4205495" y="0"/>
                            </a:cubicBezTo>
                            <a:cubicBezTo>
                              <a:pt x="4493055" y="-3592"/>
                              <a:pt x="4772328" y="-14490"/>
                              <a:pt x="4951632" y="0"/>
                            </a:cubicBezTo>
                            <a:cubicBezTo>
                              <a:pt x="5130936" y="14490"/>
                              <a:pt x="5373293" y="-482"/>
                              <a:pt x="5562107" y="0"/>
                            </a:cubicBezTo>
                            <a:cubicBezTo>
                              <a:pt x="5750922" y="482"/>
                              <a:pt x="6453187" y="-52754"/>
                              <a:pt x="6783057" y="0"/>
                            </a:cubicBezTo>
                            <a:cubicBezTo>
                              <a:pt x="6785777" y="106016"/>
                              <a:pt x="6773915" y="231768"/>
                              <a:pt x="6783057" y="391214"/>
                            </a:cubicBezTo>
                            <a:cubicBezTo>
                              <a:pt x="6792199" y="550660"/>
                              <a:pt x="6796095" y="608337"/>
                              <a:pt x="6783057" y="798395"/>
                            </a:cubicBezTo>
                            <a:cubicBezTo>
                              <a:pt x="6510180" y="815761"/>
                              <a:pt x="6314045" y="782956"/>
                              <a:pt x="6172582" y="798395"/>
                            </a:cubicBezTo>
                            <a:cubicBezTo>
                              <a:pt x="6031120" y="813834"/>
                              <a:pt x="5797352" y="779163"/>
                              <a:pt x="5697768" y="798395"/>
                            </a:cubicBezTo>
                            <a:cubicBezTo>
                              <a:pt x="5598184" y="817627"/>
                              <a:pt x="5283733" y="784713"/>
                              <a:pt x="4883801" y="798395"/>
                            </a:cubicBezTo>
                            <a:cubicBezTo>
                              <a:pt x="4483869" y="812077"/>
                              <a:pt x="4507611" y="812064"/>
                              <a:pt x="4137665" y="798395"/>
                            </a:cubicBezTo>
                            <a:cubicBezTo>
                              <a:pt x="3767719" y="784726"/>
                              <a:pt x="3740384" y="773342"/>
                              <a:pt x="3391529" y="798395"/>
                            </a:cubicBezTo>
                            <a:cubicBezTo>
                              <a:pt x="3042674" y="823448"/>
                              <a:pt x="2918393" y="763663"/>
                              <a:pt x="2645392" y="798395"/>
                            </a:cubicBezTo>
                            <a:cubicBezTo>
                              <a:pt x="2372391" y="833127"/>
                              <a:pt x="2299438" y="783246"/>
                              <a:pt x="1967087" y="798395"/>
                            </a:cubicBezTo>
                            <a:cubicBezTo>
                              <a:pt x="1634736" y="813544"/>
                              <a:pt x="1592212" y="814958"/>
                              <a:pt x="1288781" y="798395"/>
                            </a:cubicBezTo>
                            <a:cubicBezTo>
                              <a:pt x="985350" y="781832"/>
                              <a:pt x="375735" y="768483"/>
                              <a:pt x="0" y="798395"/>
                            </a:cubicBezTo>
                            <a:cubicBezTo>
                              <a:pt x="-7620" y="689165"/>
                              <a:pt x="-9586" y="503247"/>
                              <a:pt x="0" y="423149"/>
                            </a:cubicBezTo>
                            <a:cubicBezTo>
                              <a:pt x="9586" y="343051"/>
                              <a:pt x="-158" y="211074"/>
                              <a:pt x="0" y="0"/>
                            </a:cubicBezTo>
                            <a:close/>
                          </a:path>
                          <a:path w="6783057" h="798395" stroke="0" extrusionOk="0">
                            <a:moveTo>
                              <a:pt x="0" y="0"/>
                            </a:moveTo>
                            <a:cubicBezTo>
                              <a:pt x="197611" y="20012"/>
                              <a:pt x="519050" y="-15455"/>
                              <a:pt x="746136" y="0"/>
                            </a:cubicBezTo>
                            <a:cubicBezTo>
                              <a:pt x="973222" y="15455"/>
                              <a:pt x="1168163" y="6210"/>
                              <a:pt x="1288781" y="0"/>
                            </a:cubicBezTo>
                            <a:cubicBezTo>
                              <a:pt x="1409400" y="-6210"/>
                              <a:pt x="1569479" y="17862"/>
                              <a:pt x="1831425" y="0"/>
                            </a:cubicBezTo>
                            <a:cubicBezTo>
                              <a:pt x="2093371" y="-17862"/>
                              <a:pt x="2106072" y="13067"/>
                              <a:pt x="2306239" y="0"/>
                            </a:cubicBezTo>
                            <a:cubicBezTo>
                              <a:pt x="2506406" y="-13067"/>
                              <a:pt x="2724797" y="26401"/>
                              <a:pt x="2848884" y="0"/>
                            </a:cubicBezTo>
                            <a:cubicBezTo>
                              <a:pt x="2972971" y="-26401"/>
                              <a:pt x="3259108" y="-36322"/>
                              <a:pt x="3595020" y="0"/>
                            </a:cubicBezTo>
                            <a:cubicBezTo>
                              <a:pt x="3930932" y="36322"/>
                              <a:pt x="3949932" y="-17529"/>
                              <a:pt x="4137665" y="0"/>
                            </a:cubicBezTo>
                            <a:cubicBezTo>
                              <a:pt x="4325399" y="17529"/>
                              <a:pt x="4584595" y="-28806"/>
                              <a:pt x="4951632" y="0"/>
                            </a:cubicBezTo>
                            <a:cubicBezTo>
                              <a:pt x="5318669" y="28806"/>
                              <a:pt x="5366437" y="2267"/>
                              <a:pt x="5765598" y="0"/>
                            </a:cubicBezTo>
                            <a:cubicBezTo>
                              <a:pt x="6164759" y="-2267"/>
                              <a:pt x="6481041" y="-16363"/>
                              <a:pt x="6783057" y="0"/>
                            </a:cubicBezTo>
                            <a:cubicBezTo>
                              <a:pt x="6786349" y="134854"/>
                              <a:pt x="6779067" y="253936"/>
                              <a:pt x="6783057" y="399198"/>
                            </a:cubicBezTo>
                            <a:cubicBezTo>
                              <a:pt x="6787047" y="544460"/>
                              <a:pt x="6789966" y="694293"/>
                              <a:pt x="6783057" y="798395"/>
                            </a:cubicBezTo>
                            <a:cubicBezTo>
                              <a:pt x="6573762" y="768917"/>
                              <a:pt x="6325581" y="812824"/>
                              <a:pt x="6036921" y="798395"/>
                            </a:cubicBezTo>
                            <a:cubicBezTo>
                              <a:pt x="5748261" y="783966"/>
                              <a:pt x="5590060" y="793193"/>
                              <a:pt x="5290784" y="798395"/>
                            </a:cubicBezTo>
                            <a:cubicBezTo>
                              <a:pt x="4991508" y="803597"/>
                              <a:pt x="4947606" y="815023"/>
                              <a:pt x="4680309" y="798395"/>
                            </a:cubicBezTo>
                            <a:cubicBezTo>
                              <a:pt x="4413013" y="781767"/>
                              <a:pt x="4246981" y="795706"/>
                              <a:pt x="3866342" y="798395"/>
                            </a:cubicBezTo>
                            <a:cubicBezTo>
                              <a:pt x="3485703" y="801084"/>
                              <a:pt x="3255923" y="822252"/>
                              <a:pt x="3052376" y="798395"/>
                            </a:cubicBezTo>
                            <a:cubicBezTo>
                              <a:pt x="2848829" y="774538"/>
                              <a:pt x="2604944" y="791634"/>
                              <a:pt x="2238409" y="798395"/>
                            </a:cubicBezTo>
                            <a:cubicBezTo>
                              <a:pt x="1871874" y="805156"/>
                              <a:pt x="1942883" y="788336"/>
                              <a:pt x="1695764" y="798395"/>
                            </a:cubicBezTo>
                            <a:cubicBezTo>
                              <a:pt x="1448646" y="808454"/>
                              <a:pt x="1349735" y="782279"/>
                              <a:pt x="1153120" y="798395"/>
                            </a:cubicBezTo>
                            <a:cubicBezTo>
                              <a:pt x="956505" y="814511"/>
                              <a:pt x="870256" y="799441"/>
                              <a:pt x="610475" y="798395"/>
                            </a:cubicBezTo>
                            <a:cubicBezTo>
                              <a:pt x="350695" y="797349"/>
                              <a:pt x="261881" y="803473"/>
                              <a:pt x="0" y="798395"/>
                            </a:cubicBezTo>
                            <a:cubicBezTo>
                              <a:pt x="-12051" y="675553"/>
                              <a:pt x="-19807" y="531998"/>
                              <a:pt x="0" y="383230"/>
                            </a:cubicBezTo>
                            <a:cubicBezTo>
                              <a:pt x="19807" y="234463"/>
                              <a:pt x="13417" y="8176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FC7918-B434-441C-BEF8-41B59924827F}"/>
                  </a:ext>
                </a:extLst>
              </p:cNvPr>
              <p:cNvSpPr txBox="1"/>
              <p:nvPr/>
            </p:nvSpPr>
            <p:spPr>
              <a:xfrm>
                <a:off x="430712" y="1937879"/>
                <a:ext cx="830415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	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/>
                  <a:t>have different weight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	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have weight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𝓐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and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𝓑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is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UDCP</m:t>
                      </m:r>
                      <m:r>
                        <m:rPr>
                          <m:nor/>
                        </m:rPr>
                        <a:rPr lang="en-US" b="1" i="0" dirty="0" smtClean="0"/>
                        <m:t>.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   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𝓐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Cambria Math"/>
                        </a:rPr>
                        <m:t>and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𝓑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is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1" i="0" dirty="0" smtClean="0"/>
                            <m:t>`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UDCP</m:t>
                          </m:r>
                        </m:e>
                        <m: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br>
                  <a:rPr lang="en-US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FC7918-B434-441C-BEF8-41B599248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2" y="1937879"/>
                <a:ext cx="8304158" cy="2585323"/>
              </a:xfrm>
              <a:prstGeom prst="rect">
                <a:avLst/>
              </a:prstGeom>
              <a:blipFill>
                <a:blip r:embed="rId3"/>
                <a:stretch>
                  <a:fillRect t="-14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B3F1C-72CF-4E35-A7B8-158EE251AC14}"/>
                  </a:ext>
                </a:extLst>
              </p:cNvPr>
              <p:cNvSpPr/>
              <p:nvPr/>
            </p:nvSpPr>
            <p:spPr>
              <a:xfrm>
                <a:off x="6129254" y="137598"/>
                <a:ext cx="2919307" cy="668429"/>
              </a:xfrm>
              <a:custGeom>
                <a:avLst/>
                <a:gdLst>
                  <a:gd name="connsiteX0" fmla="*/ 0 w 2919307"/>
                  <a:gd name="connsiteY0" fmla="*/ 0 h 668429"/>
                  <a:gd name="connsiteX1" fmla="*/ 525475 w 2919307"/>
                  <a:gd name="connsiteY1" fmla="*/ 0 h 668429"/>
                  <a:gd name="connsiteX2" fmla="*/ 1167723 w 2919307"/>
                  <a:gd name="connsiteY2" fmla="*/ 0 h 668429"/>
                  <a:gd name="connsiteX3" fmla="*/ 1780777 w 2919307"/>
                  <a:gd name="connsiteY3" fmla="*/ 0 h 668429"/>
                  <a:gd name="connsiteX4" fmla="*/ 2277059 w 2919307"/>
                  <a:gd name="connsiteY4" fmla="*/ 0 h 668429"/>
                  <a:gd name="connsiteX5" fmla="*/ 2919307 w 2919307"/>
                  <a:gd name="connsiteY5" fmla="*/ 0 h 668429"/>
                  <a:gd name="connsiteX6" fmla="*/ 2919307 w 2919307"/>
                  <a:gd name="connsiteY6" fmla="*/ 668429 h 668429"/>
                  <a:gd name="connsiteX7" fmla="*/ 2364639 w 2919307"/>
                  <a:gd name="connsiteY7" fmla="*/ 668429 h 668429"/>
                  <a:gd name="connsiteX8" fmla="*/ 1809970 w 2919307"/>
                  <a:gd name="connsiteY8" fmla="*/ 668429 h 668429"/>
                  <a:gd name="connsiteX9" fmla="*/ 1226109 w 2919307"/>
                  <a:gd name="connsiteY9" fmla="*/ 668429 h 668429"/>
                  <a:gd name="connsiteX10" fmla="*/ 642248 w 2919307"/>
                  <a:gd name="connsiteY10" fmla="*/ 668429 h 668429"/>
                  <a:gd name="connsiteX11" fmla="*/ 0 w 2919307"/>
                  <a:gd name="connsiteY11" fmla="*/ 668429 h 668429"/>
                  <a:gd name="connsiteX12" fmla="*/ 0 w 2919307"/>
                  <a:gd name="connsiteY12" fmla="*/ 0 h 66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9307" h="668429" fill="none" extrusionOk="0">
                    <a:moveTo>
                      <a:pt x="0" y="0"/>
                    </a:moveTo>
                    <a:cubicBezTo>
                      <a:pt x="248253" y="-21810"/>
                      <a:pt x="351943" y="15653"/>
                      <a:pt x="525475" y="0"/>
                    </a:cubicBezTo>
                    <a:cubicBezTo>
                      <a:pt x="699007" y="-15653"/>
                      <a:pt x="883902" y="21950"/>
                      <a:pt x="1167723" y="0"/>
                    </a:cubicBezTo>
                    <a:cubicBezTo>
                      <a:pt x="1451544" y="-21950"/>
                      <a:pt x="1620485" y="-704"/>
                      <a:pt x="1780777" y="0"/>
                    </a:cubicBezTo>
                    <a:cubicBezTo>
                      <a:pt x="1941069" y="704"/>
                      <a:pt x="2115186" y="-617"/>
                      <a:pt x="2277059" y="0"/>
                    </a:cubicBezTo>
                    <a:cubicBezTo>
                      <a:pt x="2438932" y="617"/>
                      <a:pt x="2697109" y="-14109"/>
                      <a:pt x="2919307" y="0"/>
                    </a:cubicBezTo>
                    <a:cubicBezTo>
                      <a:pt x="2936556" y="264003"/>
                      <a:pt x="2934244" y="355033"/>
                      <a:pt x="2919307" y="668429"/>
                    </a:cubicBezTo>
                    <a:cubicBezTo>
                      <a:pt x="2660639" y="661850"/>
                      <a:pt x="2485803" y="650701"/>
                      <a:pt x="2364639" y="668429"/>
                    </a:cubicBezTo>
                    <a:cubicBezTo>
                      <a:pt x="2243475" y="686157"/>
                      <a:pt x="1933532" y="657943"/>
                      <a:pt x="1809970" y="668429"/>
                    </a:cubicBezTo>
                    <a:cubicBezTo>
                      <a:pt x="1686408" y="678915"/>
                      <a:pt x="1435258" y="686091"/>
                      <a:pt x="1226109" y="668429"/>
                    </a:cubicBezTo>
                    <a:cubicBezTo>
                      <a:pt x="1016960" y="650767"/>
                      <a:pt x="817569" y="654587"/>
                      <a:pt x="642248" y="668429"/>
                    </a:cubicBezTo>
                    <a:cubicBezTo>
                      <a:pt x="466927" y="682271"/>
                      <a:pt x="295872" y="692489"/>
                      <a:pt x="0" y="668429"/>
                    </a:cubicBezTo>
                    <a:cubicBezTo>
                      <a:pt x="-8583" y="506957"/>
                      <a:pt x="20029" y="272179"/>
                      <a:pt x="0" y="0"/>
                    </a:cubicBezTo>
                    <a:close/>
                  </a:path>
                  <a:path w="2919307" h="668429" stroke="0" extrusionOk="0">
                    <a:moveTo>
                      <a:pt x="0" y="0"/>
                    </a:moveTo>
                    <a:cubicBezTo>
                      <a:pt x="133795" y="-1767"/>
                      <a:pt x="433234" y="4277"/>
                      <a:pt x="642248" y="0"/>
                    </a:cubicBezTo>
                    <a:cubicBezTo>
                      <a:pt x="851262" y="-4277"/>
                      <a:pt x="942023" y="-19097"/>
                      <a:pt x="1196916" y="0"/>
                    </a:cubicBezTo>
                    <a:cubicBezTo>
                      <a:pt x="1451809" y="19097"/>
                      <a:pt x="1589805" y="17818"/>
                      <a:pt x="1693198" y="0"/>
                    </a:cubicBezTo>
                    <a:cubicBezTo>
                      <a:pt x="1796591" y="-17818"/>
                      <a:pt x="1990073" y="13289"/>
                      <a:pt x="2277059" y="0"/>
                    </a:cubicBezTo>
                    <a:cubicBezTo>
                      <a:pt x="2564045" y="-13289"/>
                      <a:pt x="2758369" y="-9933"/>
                      <a:pt x="2919307" y="0"/>
                    </a:cubicBezTo>
                    <a:cubicBezTo>
                      <a:pt x="2912102" y="226521"/>
                      <a:pt x="2886782" y="385087"/>
                      <a:pt x="2919307" y="668429"/>
                    </a:cubicBezTo>
                    <a:cubicBezTo>
                      <a:pt x="2664759" y="658929"/>
                      <a:pt x="2598167" y="652074"/>
                      <a:pt x="2335446" y="668429"/>
                    </a:cubicBezTo>
                    <a:cubicBezTo>
                      <a:pt x="2072725" y="684784"/>
                      <a:pt x="1975220" y="675513"/>
                      <a:pt x="1780777" y="668429"/>
                    </a:cubicBezTo>
                    <a:cubicBezTo>
                      <a:pt x="1586334" y="661345"/>
                      <a:pt x="1441460" y="693231"/>
                      <a:pt x="1284495" y="668429"/>
                    </a:cubicBezTo>
                    <a:cubicBezTo>
                      <a:pt x="1127530" y="643627"/>
                      <a:pt x="979608" y="644976"/>
                      <a:pt x="700634" y="668429"/>
                    </a:cubicBezTo>
                    <a:cubicBezTo>
                      <a:pt x="421660" y="691882"/>
                      <a:pt x="199366" y="666240"/>
                      <a:pt x="0" y="668429"/>
                    </a:cubicBezTo>
                    <a:cubicBezTo>
                      <a:pt x="-21698" y="391884"/>
                      <a:pt x="2570" y="331097"/>
                      <a:pt x="0" y="0"/>
                    </a:cubicBezTo>
                    <a:close/>
                  </a:path>
                </a:pathLst>
              </a:custGeom>
              <a:solidFill>
                <a:srgbClr val="007A37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B3F1C-72CF-4E35-A7B8-158EE251A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4" y="137598"/>
                <a:ext cx="2919307" cy="668429"/>
              </a:xfrm>
              <a:prstGeom prst="rect">
                <a:avLst/>
              </a:prstGeom>
              <a:blipFill>
                <a:blip r:embed="rId4"/>
                <a:stretch>
                  <a:fillRect b="-855"/>
                </a:stretch>
              </a:blip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custGeom>
                        <a:avLst/>
                        <a:gdLst>
                          <a:gd name="connsiteX0" fmla="*/ 0 w 2919307"/>
                          <a:gd name="connsiteY0" fmla="*/ 0 h 668429"/>
                          <a:gd name="connsiteX1" fmla="*/ 525475 w 2919307"/>
                          <a:gd name="connsiteY1" fmla="*/ 0 h 668429"/>
                          <a:gd name="connsiteX2" fmla="*/ 1167723 w 2919307"/>
                          <a:gd name="connsiteY2" fmla="*/ 0 h 668429"/>
                          <a:gd name="connsiteX3" fmla="*/ 1780777 w 2919307"/>
                          <a:gd name="connsiteY3" fmla="*/ 0 h 668429"/>
                          <a:gd name="connsiteX4" fmla="*/ 2277059 w 2919307"/>
                          <a:gd name="connsiteY4" fmla="*/ 0 h 668429"/>
                          <a:gd name="connsiteX5" fmla="*/ 2919307 w 2919307"/>
                          <a:gd name="connsiteY5" fmla="*/ 0 h 668429"/>
                          <a:gd name="connsiteX6" fmla="*/ 2919307 w 2919307"/>
                          <a:gd name="connsiteY6" fmla="*/ 668429 h 668429"/>
                          <a:gd name="connsiteX7" fmla="*/ 2364639 w 2919307"/>
                          <a:gd name="connsiteY7" fmla="*/ 668429 h 668429"/>
                          <a:gd name="connsiteX8" fmla="*/ 1809970 w 2919307"/>
                          <a:gd name="connsiteY8" fmla="*/ 668429 h 668429"/>
                          <a:gd name="connsiteX9" fmla="*/ 1226109 w 2919307"/>
                          <a:gd name="connsiteY9" fmla="*/ 668429 h 668429"/>
                          <a:gd name="connsiteX10" fmla="*/ 642248 w 2919307"/>
                          <a:gd name="connsiteY10" fmla="*/ 668429 h 668429"/>
                          <a:gd name="connsiteX11" fmla="*/ 0 w 2919307"/>
                          <a:gd name="connsiteY11" fmla="*/ 668429 h 668429"/>
                          <a:gd name="connsiteX12" fmla="*/ 0 w 2919307"/>
                          <a:gd name="connsiteY12" fmla="*/ 0 h 6684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919307" h="668429" fill="none" extrusionOk="0">
                            <a:moveTo>
                              <a:pt x="0" y="0"/>
                            </a:moveTo>
                            <a:cubicBezTo>
                              <a:pt x="248253" y="-21810"/>
                              <a:pt x="351943" y="15653"/>
                              <a:pt x="525475" y="0"/>
                            </a:cubicBezTo>
                            <a:cubicBezTo>
                              <a:pt x="699007" y="-15653"/>
                              <a:pt x="883902" y="21950"/>
                              <a:pt x="1167723" y="0"/>
                            </a:cubicBezTo>
                            <a:cubicBezTo>
                              <a:pt x="1451544" y="-21950"/>
                              <a:pt x="1620485" y="-704"/>
                              <a:pt x="1780777" y="0"/>
                            </a:cubicBezTo>
                            <a:cubicBezTo>
                              <a:pt x="1941069" y="704"/>
                              <a:pt x="2115186" y="-617"/>
                              <a:pt x="2277059" y="0"/>
                            </a:cubicBezTo>
                            <a:cubicBezTo>
                              <a:pt x="2438932" y="617"/>
                              <a:pt x="2697109" y="-14109"/>
                              <a:pt x="2919307" y="0"/>
                            </a:cubicBezTo>
                            <a:cubicBezTo>
                              <a:pt x="2936556" y="264003"/>
                              <a:pt x="2934244" y="355033"/>
                              <a:pt x="2919307" y="668429"/>
                            </a:cubicBezTo>
                            <a:cubicBezTo>
                              <a:pt x="2660639" y="661850"/>
                              <a:pt x="2485803" y="650701"/>
                              <a:pt x="2364639" y="668429"/>
                            </a:cubicBezTo>
                            <a:cubicBezTo>
                              <a:pt x="2243475" y="686157"/>
                              <a:pt x="1933532" y="657943"/>
                              <a:pt x="1809970" y="668429"/>
                            </a:cubicBezTo>
                            <a:cubicBezTo>
                              <a:pt x="1686408" y="678915"/>
                              <a:pt x="1435258" y="686091"/>
                              <a:pt x="1226109" y="668429"/>
                            </a:cubicBezTo>
                            <a:cubicBezTo>
                              <a:pt x="1016960" y="650767"/>
                              <a:pt x="817569" y="654587"/>
                              <a:pt x="642248" y="668429"/>
                            </a:cubicBezTo>
                            <a:cubicBezTo>
                              <a:pt x="466927" y="682271"/>
                              <a:pt x="295872" y="692489"/>
                              <a:pt x="0" y="668429"/>
                            </a:cubicBezTo>
                            <a:cubicBezTo>
                              <a:pt x="-8583" y="506957"/>
                              <a:pt x="20029" y="272179"/>
                              <a:pt x="0" y="0"/>
                            </a:cubicBezTo>
                            <a:close/>
                          </a:path>
                          <a:path w="2919307" h="668429" stroke="0" extrusionOk="0">
                            <a:moveTo>
                              <a:pt x="0" y="0"/>
                            </a:moveTo>
                            <a:cubicBezTo>
                              <a:pt x="133795" y="-1767"/>
                              <a:pt x="433234" y="4277"/>
                              <a:pt x="642248" y="0"/>
                            </a:cubicBezTo>
                            <a:cubicBezTo>
                              <a:pt x="851262" y="-4277"/>
                              <a:pt x="942023" y="-19097"/>
                              <a:pt x="1196916" y="0"/>
                            </a:cubicBezTo>
                            <a:cubicBezTo>
                              <a:pt x="1451809" y="19097"/>
                              <a:pt x="1589805" y="17818"/>
                              <a:pt x="1693198" y="0"/>
                            </a:cubicBezTo>
                            <a:cubicBezTo>
                              <a:pt x="1796591" y="-17818"/>
                              <a:pt x="1990073" y="13289"/>
                              <a:pt x="2277059" y="0"/>
                            </a:cubicBezTo>
                            <a:cubicBezTo>
                              <a:pt x="2564045" y="-13289"/>
                              <a:pt x="2758369" y="-9933"/>
                              <a:pt x="2919307" y="0"/>
                            </a:cubicBezTo>
                            <a:cubicBezTo>
                              <a:pt x="2912102" y="226521"/>
                              <a:pt x="2886782" y="385087"/>
                              <a:pt x="2919307" y="668429"/>
                            </a:cubicBezTo>
                            <a:cubicBezTo>
                              <a:pt x="2664759" y="658929"/>
                              <a:pt x="2598167" y="652074"/>
                              <a:pt x="2335446" y="668429"/>
                            </a:cubicBezTo>
                            <a:cubicBezTo>
                              <a:pt x="2072725" y="684784"/>
                              <a:pt x="1975220" y="675513"/>
                              <a:pt x="1780777" y="668429"/>
                            </a:cubicBezTo>
                            <a:cubicBezTo>
                              <a:pt x="1586334" y="661345"/>
                              <a:pt x="1441460" y="693231"/>
                              <a:pt x="1284495" y="668429"/>
                            </a:cubicBezTo>
                            <a:cubicBezTo>
                              <a:pt x="1127530" y="643627"/>
                              <a:pt x="979608" y="644976"/>
                              <a:pt x="700634" y="668429"/>
                            </a:cubicBezTo>
                            <a:cubicBezTo>
                              <a:pt x="421660" y="691882"/>
                              <a:pt x="199366" y="666240"/>
                              <a:pt x="0" y="668429"/>
                            </a:cubicBezTo>
                            <a:cubicBezTo>
                              <a:pt x="-21698" y="391884"/>
                              <a:pt x="2570" y="331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2DBFD-36C6-4F88-AA3B-99793DCD2DE0}"/>
                  </a:ext>
                </a:extLst>
              </p:cNvPr>
              <p:cNvSpPr txBox="1"/>
              <p:nvPr/>
            </p:nvSpPr>
            <p:spPr>
              <a:xfrm>
                <a:off x="4123450" y="2801697"/>
                <a:ext cx="4912630" cy="674159"/>
              </a:xfrm>
              <a:prstGeom prst="rect">
                <a:avLst/>
              </a:prstGeom>
              <a:ln w="19050">
                <a:solidFill>
                  <a:srgbClr val="007A3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2DBFD-36C6-4F88-AA3B-99793DCD2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450" y="2801697"/>
                <a:ext cx="4912630" cy="674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C872455D-CB0F-4B13-8DA1-9E5347474727}"/>
                  </a:ext>
                </a:extLst>
              </p:cNvPr>
              <p:cNvSpPr/>
              <p:nvPr/>
            </p:nvSpPr>
            <p:spPr>
              <a:xfrm>
                <a:off x="4914667" y="2368794"/>
                <a:ext cx="2018283" cy="419737"/>
              </a:xfrm>
              <a:custGeom>
                <a:avLst/>
                <a:gdLst>
                  <a:gd name="connsiteX0" fmla="*/ 491916 w 2018283"/>
                  <a:gd name="connsiteY0" fmla="*/ 503978 h 419737"/>
                  <a:gd name="connsiteX1" fmla="*/ 488049 w 2018283"/>
                  <a:gd name="connsiteY1" fmla="*/ 389592 h 419737"/>
                  <a:gd name="connsiteX2" fmla="*/ 901077 w 2018283"/>
                  <a:gd name="connsiteY2" fmla="*/ 1206 h 419737"/>
                  <a:gd name="connsiteX3" fmla="*/ 1289409 w 2018283"/>
                  <a:gd name="connsiteY3" fmla="*/ 8255 h 419737"/>
                  <a:gd name="connsiteX4" fmla="*/ 1208379 w 2018283"/>
                  <a:gd name="connsiteY4" fmla="*/ 415606 h 419737"/>
                  <a:gd name="connsiteX5" fmla="*/ 849727 w 2018283"/>
                  <a:gd name="connsiteY5" fmla="*/ 417102 h 419737"/>
                  <a:gd name="connsiteX6" fmla="*/ 491916 w 2018283"/>
                  <a:gd name="connsiteY6" fmla="*/ 503978 h 41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283" h="419737" fill="none" extrusionOk="0">
                    <a:moveTo>
                      <a:pt x="491916" y="503978"/>
                    </a:moveTo>
                    <a:cubicBezTo>
                      <a:pt x="498090" y="453224"/>
                      <a:pt x="496516" y="428863"/>
                      <a:pt x="488049" y="389592"/>
                    </a:cubicBezTo>
                    <a:cubicBezTo>
                      <a:pt x="-348200" y="284006"/>
                      <a:pt x="-36312" y="-6535"/>
                      <a:pt x="901077" y="1206"/>
                    </a:cubicBezTo>
                    <a:cubicBezTo>
                      <a:pt x="1037312" y="-20275"/>
                      <a:pt x="1164650" y="-18170"/>
                      <a:pt x="1289409" y="8255"/>
                    </a:cubicBezTo>
                    <a:cubicBezTo>
                      <a:pt x="2310319" y="72932"/>
                      <a:pt x="2218781" y="345744"/>
                      <a:pt x="1208379" y="415606"/>
                    </a:cubicBezTo>
                    <a:cubicBezTo>
                      <a:pt x="1080862" y="423539"/>
                      <a:pt x="974190" y="423448"/>
                      <a:pt x="849727" y="417102"/>
                    </a:cubicBezTo>
                    <a:cubicBezTo>
                      <a:pt x="672857" y="440010"/>
                      <a:pt x="596695" y="473330"/>
                      <a:pt x="491916" y="503978"/>
                    </a:cubicBezTo>
                    <a:close/>
                  </a:path>
                  <a:path w="2018283" h="419737" stroke="0" extrusionOk="0">
                    <a:moveTo>
                      <a:pt x="491916" y="503978"/>
                    </a:moveTo>
                    <a:cubicBezTo>
                      <a:pt x="483509" y="480257"/>
                      <a:pt x="496133" y="428506"/>
                      <a:pt x="488049" y="389592"/>
                    </a:cubicBezTo>
                    <a:cubicBezTo>
                      <a:pt x="-301102" y="237751"/>
                      <a:pt x="-75797" y="67945"/>
                      <a:pt x="901077" y="1206"/>
                    </a:cubicBezTo>
                    <a:cubicBezTo>
                      <a:pt x="1009861" y="396"/>
                      <a:pt x="1170219" y="4796"/>
                      <a:pt x="1289409" y="8255"/>
                    </a:cubicBezTo>
                    <a:cubicBezTo>
                      <a:pt x="2313838" y="62712"/>
                      <a:pt x="2208120" y="353087"/>
                      <a:pt x="1208379" y="415606"/>
                    </a:cubicBezTo>
                    <a:cubicBezTo>
                      <a:pt x="1102355" y="420112"/>
                      <a:pt x="965987" y="431738"/>
                      <a:pt x="849727" y="417102"/>
                    </a:cubicBezTo>
                    <a:cubicBezTo>
                      <a:pt x="791347" y="455065"/>
                      <a:pt x="617454" y="466894"/>
                      <a:pt x="491916" y="5039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1689868434">
                      <a:prstGeom prst="wedgeEllipseCallout">
                        <a:avLst>
                          <a:gd name="adj1" fmla="val -25627"/>
                          <a:gd name="adj2" fmla="val 7007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C872455D-CB0F-4B13-8DA1-9E5347474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667" y="2368794"/>
                <a:ext cx="2018283" cy="419737"/>
              </a:xfrm>
              <a:prstGeom prst="wedgeEllipseCallout">
                <a:avLst>
                  <a:gd name="adj1" fmla="val -25627"/>
                  <a:gd name="adj2" fmla="val 70070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1689868434">
                      <a:custGeom>
                        <a:avLst/>
                        <a:gdLst>
                          <a:gd name="connsiteX0" fmla="*/ 491916 w 2018283"/>
                          <a:gd name="connsiteY0" fmla="*/ 503978 h 419737"/>
                          <a:gd name="connsiteX1" fmla="*/ 488049 w 2018283"/>
                          <a:gd name="connsiteY1" fmla="*/ 389592 h 419737"/>
                          <a:gd name="connsiteX2" fmla="*/ 901077 w 2018283"/>
                          <a:gd name="connsiteY2" fmla="*/ 1206 h 419737"/>
                          <a:gd name="connsiteX3" fmla="*/ 1289409 w 2018283"/>
                          <a:gd name="connsiteY3" fmla="*/ 8255 h 419737"/>
                          <a:gd name="connsiteX4" fmla="*/ 1208379 w 2018283"/>
                          <a:gd name="connsiteY4" fmla="*/ 415606 h 419737"/>
                          <a:gd name="connsiteX5" fmla="*/ 849727 w 2018283"/>
                          <a:gd name="connsiteY5" fmla="*/ 417102 h 419737"/>
                          <a:gd name="connsiteX6" fmla="*/ 491916 w 2018283"/>
                          <a:gd name="connsiteY6" fmla="*/ 503978 h 419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18283" h="419737" fill="none" extrusionOk="0">
                            <a:moveTo>
                              <a:pt x="491916" y="503978"/>
                            </a:moveTo>
                            <a:cubicBezTo>
                              <a:pt x="498090" y="453224"/>
                              <a:pt x="496516" y="428863"/>
                              <a:pt x="488049" y="389592"/>
                            </a:cubicBezTo>
                            <a:cubicBezTo>
                              <a:pt x="-348200" y="284006"/>
                              <a:pt x="-36312" y="-6535"/>
                              <a:pt x="901077" y="1206"/>
                            </a:cubicBezTo>
                            <a:cubicBezTo>
                              <a:pt x="1037312" y="-20275"/>
                              <a:pt x="1164650" y="-18170"/>
                              <a:pt x="1289409" y="8255"/>
                            </a:cubicBezTo>
                            <a:cubicBezTo>
                              <a:pt x="2310319" y="72932"/>
                              <a:pt x="2218781" y="345744"/>
                              <a:pt x="1208379" y="415606"/>
                            </a:cubicBezTo>
                            <a:cubicBezTo>
                              <a:pt x="1080862" y="423539"/>
                              <a:pt x="974190" y="423448"/>
                              <a:pt x="849727" y="417102"/>
                            </a:cubicBezTo>
                            <a:cubicBezTo>
                              <a:pt x="672857" y="440010"/>
                              <a:pt x="596695" y="473330"/>
                              <a:pt x="491916" y="503978"/>
                            </a:cubicBezTo>
                            <a:close/>
                          </a:path>
                          <a:path w="2018283" h="419737" stroke="0" extrusionOk="0">
                            <a:moveTo>
                              <a:pt x="491916" y="503978"/>
                            </a:moveTo>
                            <a:cubicBezTo>
                              <a:pt x="483509" y="480257"/>
                              <a:pt x="496133" y="428506"/>
                              <a:pt x="488049" y="389592"/>
                            </a:cubicBezTo>
                            <a:cubicBezTo>
                              <a:pt x="-301102" y="237751"/>
                              <a:pt x="-75797" y="67945"/>
                              <a:pt x="901077" y="1206"/>
                            </a:cubicBezTo>
                            <a:cubicBezTo>
                              <a:pt x="1009861" y="396"/>
                              <a:pt x="1170219" y="4796"/>
                              <a:pt x="1289409" y="8255"/>
                            </a:cubicBezTo>
                            <a:cubicBezTo>
                              <a:pt x="2313838" y="62712"/>
                              <a:pt x="2208120" y="353087"/>
                              <a:pt x="1208379" y="415606"/>
                            </a:cubicBezTo>
                            <a:cubicBezTo>
                              <a:pt x="1102355" y="420112"/>
                              <a:pt x="965987" y="431738"/>
                              <a:pt x="849727" y="417102"/>
                            </a:cubicBezTo>
                            <a:cubicBezTo>
                              <a:pt x="791347" y="455065"/>
                              <a:pt x="617454" y="466894"/>
                              <a:pt x="491916" y="503978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879127-A1CA-4025-B495-ACF022098F6A}"/>
                  </a:ext>
                </a:extLst>
              </p:cNvPr>
              <p:cNvSpPr/>
              <p:nvPr/>
            </p:nvSpPr>
            <p:spPr>
              <a:xfrm>
                <a:off x="1310219" y="4004966"/>
                <a:ext cx="2490439" cy="470170"/>
              </a:xfrm>
              <a:custGeom>
                <a:avLst/>
                <a:gdLst>
                  <a:gd name="connsiteX0" fmla="*/ 0 w 2490439"/>
                  <a:gd name="connsiteY0" fmla="*/ 0 h 470170"/>
                  <a:gd name="connsiteX1" fmla="*/ 572801 w 2490439"/>
                  <a:gd name="connsiteY1" fmla="*/ 0 h 470170"/>
                  <a:gd name="connsiteX2" fmla="*/ 1195411 w 2490439"/>
                  <a:gd name="connsiteY2" fmla="*/ 0 h 470170"/>
                  <a:gd name="connsiteX3" fmla="*/ 1867829 w 2490439"/>
                  <a:gd name="connsiteY3" fmla="*/ 0 h 470170"/>
                  <a:gd name="connsiteX4" fmla="*/ 2490439 w 2490439"/>
                  <a:gd name="connsiteY4" fmla="*/ 0 h 470170"/>
                  <a:gd name="connsiteX5" fmla="*/ 2490439 w 2490439"/>
                  <a:gd name="connsiteY5" fmla="*/ 470170 h 470170"/>
                  <a:gd name="connsiteX6" fmla="*/ 1842925 w 2490439"/>
                  <a:gd name="connsiteY6" fmla="*/ 470170 h 470170"/>
                  <a:gd name="connsiteX7" fmla="*/ 1220315 w 2490439"/>
                  <a:gd name="connsiteY7" fmla="*/ 470170 h 470170"/>
                  <a:gd name="connsiteX8" fmla="*/ 597705 w 2490439"/>
                  <a:gd name="connsiteY8" fmla="*/ 470170 h 470170"/>
                  <a:gd name="connsiteX9" fmla="*/ 0 w 2490439"/>
                  <a:gd name="connsiteY9" fmla="*/ 470170 h 470170"/>
                  <a:gd name="connsiteX10" fmla="*/ 0 w 2490439"/>
                  <a:gd name="connsiteY10" fmla="*/ 0 h 47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0439" h="470170" fill="none" extrusionOk="0">
                    <a:moveTo>
                      <a:pt x="0" y="0"/>
                    </a:moveTo>
                    <a:cubicBezTo>
                      <a:pt x="282631" y="22124"/>
                      <a:pt x="404924" y="-11635"/>
                      <a:pt x="572801" y="0"/>
                    </a:cubicBezTo>
                    <a:cubicBezTo>
                      <a:pt x="740678" y="11635"/>
                      <a:pt x="919511" y="-9009"/>
                      <a:pt x="1195411" y="0"/>
                    </a:cubicBezTo>
                    <a:cubicBezTo>
                      <a:pt x="1471311" y="9009"/>
                      <a:pt x="1691329" y="1408"/>
                      <a:pt x="1867829" y="0"/>
                    </a:cubicBezTo>
                    <a:cubicBezTo>
                      <a:pt x="2044329" y="-1408"/>
                      <a:pt x="2183645" y="27534"/>
                      <a:pt x="2490439" y="0"/>
                    </a:cubicBezTo>
                    <a:cubicBezTo>
                      <a:pt x="2477880" y="163486"/>
                      <a:pt x="2488859" y="341918"/>
                      <a:pt x="2490439" y="470170"/>
                    </a:cubicBezTo>
                    <a:cubicBezTo>
                      <a:pt x="2267170" y="474688"/>
                      <a:pt x="2133462" y="464243"/>
                      <a:pt x="1842925" y="470170"/>
                    </a:cubicBezTo>
                    <a:cubicBezTo>
                      <a:pt x="1552388" y="476097"/>
                      <a:pt x="1482937" y="495320"/>
                      <a:pt x="1220315" y="470170"/>
                    </a:cubicBezTo>
                    <a:cubicBezTo>
                      <a:pt x="957693" y="445021"/>
                      <a:pt x="875083" y="451612"/>
                      <a:pt x="597705" y="470170"/>
                    </a:cubicBezTo>
                    <a:cubicBezTo>
                      <a:pt x="320327" y="488729"/>
                      <a:pt x="209291" y="477907"/>
                      <a:pt x="0" y="470170"/>
                    </a:cubicBezTo>
                    <a:cubicBezTo>
                      <a:pt x="6317" y="273981"/>
                      <a:pt x="-1250" y="101893"/>
                      <a:pt x="0" y="0"/>
                    </a:cubicBezTo>
                    <a:close/>
                  </a:path>
                  <a:path w="2490439" h="470170" stroke="0" extrusionOk="0">
                    <a:moveTo>
                      <a:pt x="0" y="0"/>
                    </a:moveTo>
                    <a:cubicBezTo>
                      <a:pt x="296026" y="-23080"/>
                      <a:pt x="444940" y="29834"/>
                      <a:pt x="622610" y="0"/>
                    </a:cubicBezTo>
                    <a:cubicBezTo>
                      <a:pt x="800280" y="-29834"/>
                      <a:pt x="1126513" y="27500"/>
                      <a:pt x="1295028" y="0"/>
                    </a:cubicBezTo>
                    <a:cubicBezTo>
                      <a:pt x="1463543" y="-27500"/>
                      <a:pt x="1713895" y="2958"/>
                      <a:pt x="1842925" y="0"/>
                    </a:cubicBezTo>
                    <a:cubicBezTo>
                      <a:pt x="1971955" y="-2958"/>
                      <a:pt x="2233274" y="4178"/>
                      <a:pt x="2490439" y="0"/>
                    </a:cubicBezTo>
                    <a:cubicBezTo>
                      <a:pt x="2503288" y="163375"/>
                      <a:pt x="2511344" y="360836"/>
                      <a:pt x="2490439" y="470170"/>
                    </a:cubicBezTo>
                    <a:cubicBezTo>
                      <a:pt x="2359988" y="494663"/>
                      <a:pt x="2172197" y="468313"/>
                      <a:pt x="1867829" y="470170"/>
                    </a:cubicBezTo>
                    <a:cubicBezTo>
                      <a:pt x="1563461" y="472028"/>
                      <a:pt x="1337566" y="498027"/>
                      <a:pt x="1195411" y="470170"/>
                    </a:cubicBezTo>
                    <a:cubicBezTo>
                      <a:pt x="1053256" y="442313"/>
                      <a:pt x="772742" y="476166"/>
                      <a:pt x="597705" y="470170"/>
                    </a:cubicBezTo>
                    <a:cubicBezTo>
                      <a:pt x="422668" y="464174"/>
                      <a:pt x="284918" y="488911"/>
                      <a:pt x="0" y="470170"/>
                    </a:cubicBezTo>
                    <a:cubicBezTo>
                      <a:pt x="-9296" y="275281"/>
                      <a:pt x="-18732" y="11096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782294884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879127-A1CA-4025-B495-ACF022098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19" y="4004966"/>
                <a:ext cx="2490439" cy="470170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  <a:ln w="1905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782294884">
                      <a:custGeom>
                        <a:avLst/>
                        <a:gdLst>
                          <a:gd name="connsiteX0" fmla="*/ 0 w 2490439"/>
                          <a:gd name="connsiteY0" fmla="*/ 0 h 470170"/>
                          <a:gd name="connsiteX1" fmla="*/ 572801 w 2490439"/>
                          <a:gd name="connsiteY1" fmla="*/ 0 h 470170"/>
                          <a:gd name="connsiteX2" fmla="*/ 1195411 w 2490439"/>
                          <a:gd name="connsiteY2" fmla="*/ 0 h 470170"/>
                          <a:gd name="connsiteX3" fmla="*/ 1867829 w 2490439"/>
                          <a:gd name="connsiteY3" fmla="*/ 0 h 470170"/>
                          <a:gd name="connsiteX4" fmla="*/ 2490439 w 2490439"/>
                          <a:gd name="connsiteY4" fmla="*/ 0 h 470170"/>
                          <a:gd name="connsiteX5" fmla="*/ 2490439 w 2490439"/>
                          <a:gd name="connsiteY5" fmla="*/ 470170 h 470170"/>
                          <a:gd name="connsiteX6" fmla="*/ 1842925 w 2490439"/>
                          <a:gd name="connsiteY6" fmla="*/ 470170 h 470170"/>
                          <a:gd name="connsiteX7" fmla="*/ 1220315 w 2490439"/>
                          <a:gd name="connsiteY7" fmla="*/ 470170 h 470170"/>
                          <a:gd name="connsiteX8" fmla="*/ 597705 w 2490439"/>
                          <a:gd name="connsiteY8" fmla="*/ 470170 h 470170"/>
                          <a:gd name="connsiteX9" fmla="*/ 0 w 2490439"/>
                          <a:gd name="connsiteY9" fmla="*/ 470170 h 470170"/>
                          <a:gd name="connsiteX10" fmla="*/ 0 w 2490439"/>
                          <a:gd name="connsiteY10" fmla="*/ 0 h 470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490439" h="470170" fill="none" extrusionOk="0">
                            <a:moveTo>
                              <a:pt x="0" y="0"/>
                            </a:moveTo>
                            <a:cubicBezTo>
                              <a:pt x="282631" y="22124"/>
                              <a:pt x="404924" y="-11635"/>
                              <a:pt x="572801" y="0"/>
                            </a:cubicBezTo>
                            <a:cubicBezTo>
                              <a:pt x="740678" y="11635"/>
                              <a:pt x="919511" y="-9009"/>
                              <a:pt x="1195411" y="0"/>
                            </a:cubicBezTo>
                            <a:cubicBezTo>
                              <a:pt x="1471311" y="9009"/>
                              <a:pt x="1691329" y="1408"/>
                              <a:pt x="1867829" y="0"/>
                            </a:cubicBezTo>
                            <a:cubicBezTo>
                              <a:pt x="2044329" y="-1408"/>
                              <a:pt x="2183645" y="27534"/>
                              <a:pt x="2490439" y="0"/>
                            </a:cubicBezTo>
                            <a:cubicBezTo>
                              <a:pt x="2477880" y="163486"/>
                              <a:pt x="2488859" y="341918"/>
                              <a:pt x="2490439" y="470170"/>
                            </a:cubicBezTo>
                            <a:cubicBezTo>
                              <a:pt x="2267170" y="474688"/>
                              <a:pt x="2133462" y="464243"/>
                              <a:pt x="1842925" y="470170"/>
                            </a:cubicBezTo>
                            <a:cubicBezTo>
                              <a:pt x="1552388" y="476097"/>
                              <a:pt x="1482937" y="495320"/>
                              <a:pt x="1220315" y="470170"/>
                            </a:cubicBezTo>
                            <a:cubicBezTo>
                              <a:pt x="957693" y="445021"/>
                              <a:pt x="875083" y="451612"/>
                              <a:pt x="597705" y="470170"/>
                            </a:cubicBezTo>
                            <a:cubicBezTo>
                              <a:pt x="320327" y="488729"/>
                              <a:pt x="209291" y="477907"/>
                              <a:pt x="0" y="470170"/>
                            </a:cubicBezTo>
                            <a:cubicBezTo>
                              <a:pt x="6317" y="273981"/>
                              <a:pt x="-1250" y="101893"/>
                              <a:pt x="0" y="0"/>
                            </a:cubicBezTo>
                            <a:close/>
                          </a:path>
                          <a:path w="2490439" h="470170" stroke="0" extrusionOk="0">
                            <a:moveTo>
                              <a:pt x="0" y="0"/>
                            </a:moveTo>
                            <a:cubicBezTo>
                              <a:pt x="296026" y="-23080"/>
                              <a:pt x="444940" y="29834"/>
                              <a:pt x="622610" y="0"/>
                            </a:cubicBezTo>
                            <a:cubicBezTo>
                              <a:pt x="800280" y="-29834"/>
                              <a:pt x="1126513" y="27500"/>
                              <a:pt x="1295028" y="0"/>
                            </a:cubicBezTo>
                            <a:cubicBezTo>
                              <a:pt x="1463543" y="-27500"/>
                              <a:pt x="1713895" y="2958"/>
                              <a:pt x="1842925" y="0"/>
                            </a:cubicBezTo>
                            <a:cubicBezTo>
                              <a:pt x="1971955" y="-2958"/>
                              <a:pt x="2233274" y="4178"/>
                              <a:pt x="2490439" y="0"/>
                            </a:cubicBezTo>
                            <a:cubicBezTo>
                              <a:pt x="2503288" y="163375"/>
                              <a:pt x="2511344" y="360836"/>
                              <a:pt x="2490439" y="470170"/>
                            </a:cubicBezTo>
                            <a:cubicBezTo>
                              <a:pt x="2359988" y="494663"/>
                              <a:pt x="2172197" y="468313"/>
                              <a:pt x="1867829" y="470170"/>
                            </a:cubicBezTo>
                            <a:cubicBezTo>
                              <a:pt x="1563461" y="472028"/>
                              <a:pt x="1337566" y="498027"/>
                              <a:pt x="1195411" y="470170"/>
                            </a:cubicBezTo>
                            <a:cubicBezTo>
                              <a:pt x="1053256" y="442313"/>
                              <a:pt x="772742" y="476166"/>
                              <a:pt x="597705" y="470170"/>
                            </a:cubicBezTo>
                            <a:cubicBezTo>
                              <a:pt x="422668" y="464174"/>
                              <a:pt x="284918" y="488911"/>
                              <a:pt x="0" y="470170"/>
                            </a:cubicBezTo>
                            <a:cubicBezTo>
                              <a:pt x="-9296" y="275281"/>
                              <a:pt x="-18732" y="11096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52CEFFFD-0500-48F8-B6E2-21AA84C2E76D}"/>
                  </a:ext>
                </a:extLst>
              </p:cNvPr>
              <p:cNvSpPr/>
              <p:nvPr/>
            </p:nvSpPr>
            <p:spPr>
              <a:xfrm>
                <a:off x="7521321" y="3537584"/>
                <a:ext cx="1323261" cy="690513"/>
              </a:xfrm>
              <a:custGeom>
                <a:avLst/>
                <a:gdLst>
                  <a:gd name="connsiteX0" fmla="*/ 909332 w 1323261"/>
                  <a:gd name="connsiteY0" fmla="*/ -115813 h 690513"/>
                  <a:gd name="connsiteX1" fmla="*/ 958505 w 1323261"/>
                  <a:gd name="connsiteY1" fmla="*/ 36707 h 690513"/>
                  <a:gd name="connsiteX2" fmla="*/ 1055660 w 1323261"/>
                  <a:gd name="connsiteY2" fmla="*/ 622610 h 690513"/>
                  <a:gd name="connsiteX3" fmla="*/ 495806 w 1323261"/>
                  <a:gd name="connsiteY3" fmla="*/ 679495 h 690513"/>
                  <a:gd name="connsiteX4" fmla="*/ 96571 w 1323261"/>
                  <a:gd name="connsiteY4" fmla="*/ 165652 h 690513"/>
                  <a:gd name="connsiteX5" fmla="*/ 715387 w 1323261"/>
                  <a:gd name="connsiteY5" fmla="*/ 1142 h 690513"/>
                  <a:gd name="connsiteX6" fmla="*/ 909332 w 1323261"/>
                  <a:gd name="connsiteY6" fmla="*/ -115813 h 6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3261" h="690513" fill="none" extrusionOk="0">
                    <a:moveTo>
                      <a:pt x="909332" y="-115813"/>
                    </a:moveTo>
                    <a:cubicBezTo>
                      <a:pt x="935905" y="-60832"/>
                      <a:pt x="949321" y="-302"/>
                      <a:pt x="958505" y="36707"/>
                    </a:cubicBezTo>
                    <a:cubicBezTo>
                      <a:pt x="1375934" y="148069"/>
                      <a:pt x="1471004" y="419521"/>
                      <a:pt x="1055660" y="622610"/>
                    </a:cubicBezTo>
                    <a:cubicBezTo>
                      <a:pt x="887558" y="678643"/>
                      <a:pt x="690613" y="693212"/>
                      <a:pt x="495806" y="679495"/>
                    </a:cubicBezTo>
                    <a:cubicBezTo>
                      <a:pt x="41199" y="623980"/>
                      <a:pt x="-162564" y="353534"/>
                      <a:pt x="96571" y="165652"/>
                    </a:cubicBezTo>
                    <a:cubicBezTo>
                      <a:pt x="188669" y="39551"/>
                      <a:pt x="436878" y="14667"/>
                      <a:pt x="715387" y="1142"/>
                    </a:cubicBezTo>
                    <a:cubicBezTo>
                      <a:pt x="737376" y="-35283"/>
                      <a:pt x="844725" y="-84244"/>
                      <a:pt x="909332" y="-115813"/>
                    </a:cubicBezTo>
                    <a:close/>
                  </a:path>
                  <a:path w="1323261" h="690513" stroke="0" extrusionOk="0">
                    <a:moveTo>
                      <a:pt x="909332" y="-115813"/>
                    </a:moveTo>
                    <a:cubicBezTo>
                      <a:pt x="923149" y="-74713"/>
                      <a:pt x="928225" y="-34718"/>
                      <a:pt x="958505" y="36707"/>
                    </a:cubicBezTo>
                    <a:cubicBezTo>
                      <a:pt x="1356225" y="185369"/>
                      <a:pt x="1432780" y="493572"/>
                      <a:pt x="1055660" y="622610"/>
                    </a:cubicBezTo>
                    <a:cubicBezTo>
                      <a:pt x="885422" y="688737"/>
                      <a:pt x="685177" y="722033"/>
                      <a:pt x="495806" y="679495"/>
                    </a:cubicBezTo>
                    <a:cubicBezTo>
                      <a:pt x="50393" y="623294"/>
                      <a:pt x="-144555" y="384834"/>
                      <a:pt x="96571" y="165652"/>
                    </a:cubicBezTo>
                    <a:cubicBezTo>
                      <a:pt x="214351" y="19417"/>
                      <a:pt x="500215" y="-41422"/>
                      <a:pt x="715387" y="1142"/>
                    </a:cubicBezTo>
                    <a:cubicBezTo>
                      <a:pt x="802712" y="-47146"/>
                      <a:pt x="854932" y="-63553"/>
                      <a:pt x="909332" y="-115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858029789">
                      <a:prstGeom prst="wedgeEllipseCallout">
                        <a:avLst>
                          <a:gd name="adj1" fmla="val 18719"/>
                          <a:gd name="adj2" fmla="val -6677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52CEFFFD-0500-48F8-B6E2-21AA84C2E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321" y="3537584"/>
                <a:ext cx="1323261" cy="690513"/>
              </a:xfrm>
              <a:prstGeom prst="wedgeEllipseCallout">
                <a:avLst>
                  <a:gd name="adj1" fmla="val 18719"/>
                  <a:gd name="adj2" fmla="val -66772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858029789">
                      <a:custGeom>
                        <a:avLst/>
                        <a:gdLst>
                          <a:gd name="connsiteX0" fmla="*/ 909332 w 1323261"/>
                          <a:gd name="connsiteY0" fmla="*/ -115813 h 690513"/>
                          <a:gd name="connsiteX1" fmla="*/ 958505 w 1323261"/>
                          <a:gd name="connsiteY1" fmla="*/ 36707 h 690513"/>
                          <a:gd name="connsiteX2" fmla="*/ 1055660 w 1323261"/>
                          <a:gd name="connsiteY2" fmla="*/ 622610 h 690513"/>
                          <a:gd name="connsiteX3" fmla="*/ 495806 w 1323261"/>
                          <a:gd name="connsiteY3" fmla="*/ 679495 h 690513"/>
                          <a:gd name="connsiteX4" fmla="*/ 96571 w 1323261"/>
                          <a:gd name="connsiteY4" fmla="*/ 165652 h 690513"/>
                          <a:gd name="connsiteX5" fmla="*/ 715387 w 1323261"/>
                          <a:gd name="connsiteY5" fmla="*/ 1142 h 690513"/>
                          <a:gd name="connsiteX6" fmla="*/ 909332 w 1323261"/>
                          <a:gd name="connsiteY6" fmla="*/ -115813 h 690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23261" h="690513" fill="none" extrusionOk="0">
                            <a:moveTo>
                              <a:pt x="909332" y="-115813"/>
                            </a:moveTo>
                            <a:cubicBezTo>
                              <a:pt x="935905" y="-60832"/>
                              <a:pt x="949321" y="-302"/>
                              <a:pt x="958505" y="36707"/>
                            </a:cubicBezTo>
                            <a:cubicBezTo>
                              <a:pt x="1375934" y="148069"/>
                              <a:pt x="1471004" y="419521"/>
                              <a:pt x="1055660" y="622610"/>
                            </a:cubicBezTo>
                            <a:cubicBezTo>
                              <a:pt x="887558" y="678643"/>
                              <a:pt x="690613" y="693212"/>
                              <a:pt x="495806" y="679495"/>
                            </a:cubicBezTo>
                            <a:cubicBezTo>
                              <a:pt x="41199" y="623980"/>
                              <a:pt x="-162564" y="353534"/>
                              <a:pt x="96571" y="165652"/>
                            </a:cubicBezTo>
                            <a:cubicBezTo>
                              <a:pt x="188669" y="39551"/>
                              <a:pt x="436878" y="14667"/>
                              <a:pt x="715387" y="1142"/>
                            </a:cubicBezTo>
                            <a:cubicBezTo>
                              <a:pt x="737376" y="-35283"/>
                              <a:pt x="844725" y="-84244"/>
                              <a:pt x="909332" y="-115813"/>
                            </a:cubicBezTo>
                            <a:close/>
                          </a:path>
                          <a:path w="1323261" h="690513" stroke="0" extrusionOk="0">
                            <a:moveTo>
                              <a:pt x="909332" y="-115813"/>
                            </a:moveTo>
                            <a:cubicBezTo>
                              <a:pt x="923149" y="-74713"/>
                              <a:pt x="928225" y="-34718"/>
                              <a:pt x="958505" y="36707"/>
                            </a:cubicBezTo>
                            <a:cubicBezTo>
                              <a:pt x="1356225" y="185369"/>
                              <a:pt x="1432780" y="493572"/>
                              <a:pt x="1055660" y="622610"/>
                            </a:cubicBezTo>
                            <a:cubicBezTo>
                              <a:pt x="885422" y="688737"/>
                              <a:pt x="685177" y="722033"/>
                              <a:pt x="495806" y="679495"/>
                            </a:cubicBezTo>
                            <a:cubicBezTo>
                              <a:pt x="50393" y="623294"/>
                              <a:pt x="-144555" y="384834"/>
                              <a:pt x="96571" y="165652"/>
                            </a:cubicBezTo>
                            <a:cubicBezTo>
                              <a:pt x="214351" y="19417"/>
                              <a:pt x="500215" y="-41422"/>
                              <a:pt x="715387" y="1142"/>
                            </a:cubicBezTo>
                            <a:cubicBezTo>
                              <a:pt x="802712" y="-47146"/>
                              <a:pt x="854932" y="-63553"/>
                              <a:pt x="909332" y="-115813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E8412BB1-7A17-470E-8FF3-B21ECABA7189}"/>
                  </a:ext>
                </a:extLst>
              </p:cNvPr>
              <p:cNvSpPr/>
              <p:nvPr/>
            </p:nvSpPr>
            <p:spPr>
              <a:xfrm>
                <a:off x="5343344" y="3634392"/>
                <a:ext cx="1268378" cy="426958"/>
              </a:xfrm>
              <a:custGeom>
                <a:avLst/>
                <a:gdLst>
                  <a:gd name="connsiteX0" fmla="*/ 232633 w 1268378"/>
                  <a:gd name="connsiteY0" fmla="*/ -180377 h 426958"/>
                  <a:gd name="connsiteX1" fmla="*/ 546561 w 1268378"/>
                  <a:gd name="connsiteY1" fmla="*/ 2048 h 426958"/>
                  <a:gd name="connsiteX2" fmla="*/ 936703 w 1268378"/>
                  <a:gd name="connsiteY2" fmla="*/ 25853 h 426958"/>
                  <a:gd name="connsiteX3" fmla="*/ 812901 w 1268378"/>
                  <a:gd name="connsiteY3" fmla="*/ 418307 h 426958"/>
                  <a:gd name="connsiteX4" fmla="*/ 464065 w 1268378"/>
                  <a:gd name="connsiteY4" fmla="*/ 419134 h 426958"/>
                  <a:gd name="connsiteX5" fmla="*/ 317650 w 1268378"/>
                  <a:gd name="connsiteY5" fmla="*/ 28493 h 426958"/>
                  <a:gd name="connsiteX6" fmla="*/ 232633 w 1268378"/>
                  <a:gd name="connsiteY6" fmla="*/ -180377 h 42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8378" h="426958" fill="none" extrusionOk="0">
                    <a:moveTo>
                      <a:pt x="232633" y="-180377"/>
                    </a:moveTo>
                    <a:cubicBezTo>
                      <a:pt x="289670" y="-126798"/>
                      <a:pt x="494108" y="3148"/>
                      <a:pt x="546561" y="2048"/>
                    </a:cubicBezTo>
                    <a:cubicBezTo>
                      <a:pt x="690564" y="-1205"/>
                      <a:pt x="805035" y="7590"/>
                      <a:pt x="936703" y="25853"/>
                    </a:cubicBezTo>
                    <a:cubicBezTo>
                      <a:pt x="1414612" y="120630"/>
                      <a:pt x="1340779" y="364888"/>
                      <a:pt x="812901" y="418307"/>
                    </a:cubicBezTo>
                    <a:cubicBezTo>
                      <a:pt x="705699" y="430949"/>
                      <a:pt x="570768" y="420838"/>
                      <a:pt x="464065" y="419134"/>
                    </a:cubicBezTo>
                    <a:cubicBezTo>
                      <a:pt x="-122505" y="350043"/>
                      <a:pt x="-211929" y="118840"/>
                      <a:pt x="317650" y="28493"/>
                    </a:cubicBezTo>
                    <a:cubicBezTo>
                      <a:pt x="282261" y="-35333"/>
                      <a:pt x="239198" y="-133142"/>
                      <a:pt x="232633" y="-180377"/>
                    </a:cubicBezTo>
                    <a:close/>
                  </a:path>
                  <a:path w="1268378" h="426958" stroke="0" extrusionOk="0">
                    <a:moveTo>
                      <a:pt x="232633" y="-180377"/>
                    </a:moveTo>
                    <a:cubicBezTo>
                      <a:pt x="351548" y="-143732"/>
                      <a:pt x="483708" y="-29272"/>
                      <a:pt x="546561" y="2048"/>
                    </a:cubicBezTo>
                    <a:cubicBezTo>
                      <a:pt x="682287" y="16320"/>
                      <a:pt x="813287" y="3547"/>
                      <a:pt x="936703" y="25853"/>
                    </a:cubicBezTo>
                    <a:cubicBezTo>
                      <a:pt x="1393879" y="96595"/>
                      <a:pt x="1319491" y="382819"/>
                      <a:pt x="812901" y="418307"/>
                    </a:cubicBezTo>
                    <a:cubicBezTo>
                      <a:pt x="700709" y="414642"/>
                      <a:pt x="576776" y="440827"/>
                      <a:pt x="464065" y="419134"/>
                    </a:cubicBezTo>
                    <a:cubicBezTo>
                      <a:pt x="-65530" y="329581"/>
                      <a:pt x="-187840" y="111216"/>
                      <a:pt x="317650" y="28493"/>
                    </a:cubicBezTo>
                    <a:cubicBezTo>
                      <a:pt x="283506" y="-14348"/>
                      <a:pt x="287142" y="-92256"/>
                      <a:pt x="232633" y="-18037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3303298368">
                      <a:prstGeom prst="wedgeEllipseCallout">
                        <a:avLst>
                          <a:gd name="adj1" fmla="val -31659"/>
                          <a:gd name="adj2" fmla="val -9224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E8412BB1-7A17-470E-8FF3-B21ECABA7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344" y="3634392"/>
                <a:ext cx="1268378" cy="426958"/>
              </a:xfrm>
              <a:prstGeom prst="wedgeEllipseCallout">
                <a:avLst>
                  <a:gd name="adj1" fmla="val -31659"/>
                  <a:gd name="adj2" fmla="val -92247"/>
                </a:avLst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3303298368">
                      <a:custGeom>
                        <a:avLst/>
                        <a:gdLst>
                          <a:gd name="connsiteX0" fmla="*/ 232633 w 1268378"/>
                          <a:gd name="connsiteY0" fmla="*/ -180377 h 426958"/>
                          <a:gd name="connsiteX1" fmla="*/ 546561 w 1268378"/>
                          <a:gd name="connsiteY1" fmla="*/ 2048 h 426958"/>
                          <a:gd name="connsiteX2" fmla="*/ 936703 w 1268378"/>
                          <a:gd name="connsiteY2" fmla="*/ 25853 h 426958"/>
                          <a:gd name="connsiteX3" fmla="*/ 812901 w 1268378"/>
                          <a:gd name="connsiteY3" fmla="*/ 418307 h 426958"/>
                          <a:gd name="connsiteX4" fmla="*/ 464065 w 1268378"/>
                          <a:gd name="connsiteY4" fmla="*/ 419134 h 426958"/>
                          <a:gd name="connsiteX5" fmla="*/ 317650 w 1268378"/>
                          <a:gd name="connsiteY5" fmla="*/ 28493 h 426958"/>
                          <a:gd name="connsiteX6" fmla="*/ 232633 w 1268378"/>
                          <a:gd name="connsiteY6" fmla="*/ -180377 h 4269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68378" h="426958" fill="none" extrusionOk="0">
                            <a:moveTo>
                              <a:pt x="232633" y="-180377"/>
                            </a:moveTo>
                            <a:cubicBezTo>
                              <a:pt x="289670" y="-126798"/>
                              <a:pt x="494108" y="3148"/>
                              <a:pt x="546561" y="2048"/>
                            </a:cubicBezTo>
                            <a:cubicBezTo>
                              <a:pt x="690564" y="-1205"/>
                              <a:pt x="805035" y="7590"/>
                              <a:pt x="936703" y="25853"/>
                            </a:cubicBezTo>
                            <a:cubicBezTo>
                              <a:pt x="1414612" y="120630"/>
                              <a:pt x="1340779" y="364888"/>
                              <a:pt x="812901" y="418307"/>
                            </a:cubicBezTo>
                            <a:cubicBezTo>
                              <a:pt x="705699" y="430949"/>
                              <a:pt x="570768" y="420838"/>
                              <a:pt x="464065" y="419134"/>
                            </a:cubicBezTo>
                            <a:cubicBezTo>
                              <a:pt x="-122505" y="350043"/>
                              <a:pt x="-211929" y="118840"/>
                              <a:pt x="317650" y="28493"/>
                            </a:cubicBezTo>
                            <a:cubicBezTo>
                              <a:pt x="282261" y="-35333"/>
                              <a:pt x="239198" y="-133142"/>
                              <a:pt x="232633" y="-180377"/>
                            </a:cubicBezTo>
                            <a:close/>
                          </a:path>
                          <a:path w="1268378" h="426958" stroke="0" extrusionOk="0">
                            <a:moveTo>
                              <a:pt x="232633" y="-180377"/>
                            </a:moveTo>
                            <a:cubicBezTo>
                              <a:pt x="351548" y="-143732"/>
                              <a:pt x="483708" y="-29272"/>
                              <a:pt x="546561" y="2048"/>
                            </a:cubicBezTo>
                            <a:cubicBezTo>
                              <a:pt x="682287" y="16320"/>
                              <a:pt x="813287" y="3547"/>
                              <a:pt x="936703" y="25853"/>
                            </a:cubicBezTo>
                            <a:cubicBezTo>
                              <a:pt x="1393879" y="96595"/>
                              <a:pt x="1319491" y="382819"/>
                              <a:pt x="812901" y="418307"/>
                            </a:cubicBezTo>
                            <a:cubicBezTo>
                              <a:pt x="700709" y="414642"/>
                              <a:pt x="576776" y="440827"/>
                              <a:pt x="464065" y="419134"/>
                            </a:cubicBezTo>
                            <a:cubicBezTo>
                              <a:pt x="-65530" y="329581"/>
                              <a:pt x="-187840" y="111216"/>
                              <a:pt x="317650" y="28493"/>
                            </a:cubicBezTo>
                            <a:cubicBezTo>
                              <a:pt x="283506" y="-14348"/>
                              <a:pt x="287142" y="-92256"/>
                              <a:pt x="232633" y="-18037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F2EA6418-C2B3-4D00-BDD2-727328D58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502" y="2188449"/>
            <a:ext cx="421024" cy="421024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BB6A6AA7-8A3B-49E0-A346-19AA769496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996" y="1818560"/>
            <a:ext cx="421024" cy="421024"/>
          </a:xfrm>
          <a:prstGeom prst="rect">
            <a:avLst/>
          </a:prstGeom>
        </p:spPr>
      </p:pic>
      <p:pic>
        <p:nvPicPr>
          <p:cNvPr id="20" name="Graphic 19" descr="User">
            <a:extLst>
              <a:ext uri="{FF2B5EF4-FFF2-40B4-BE49-F238E27FC236}">
                <a16:creationId xmlns:a16="http://schemas.microsoft.com/office/drawing/2014/main" id="{20A27286-457A-4C20-8314-83FDE98EC2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488" y="2959935"/>
            <a:ext cx="42102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6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E7BB-C690-419A-A61C-53B434E3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F08BA-FA95-49CC-B8EA-0C42CDEBC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100" y="1131309"/>
                <a:ext cx="7922712" cy="3310413"/>
              </a:xfrm>
            </p:spPr>
            <p:txBody>
              <a:bodyPr/>
              <a:lstStyle/>
              <a:p>
                <a:r>
                  <a:rPr lang="en-US" sz="2000" b="1" dirty="0">
                    <a:latin typeface="Rockwell Extra Bold" panose="02060903040505020403" pitchFamily="18" charset="0"/>
                  </a:rPr>
                  <a:t>Main result: </a:t>
                </a:r>
              </a:p>
              <a:p>
                <a:r>
                  <a:rPr lang="en-US" sz="2000" dirty="0"/>
                  <a:t>Bin Packing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2000" dirty="0">
                    <a:solidFill>
                      <a:srgbClr val="FFFF00"/>
                    </a:solidFill>
                  </a:rPr>
                  <a:t> </a:t>
                </a:r>
                <a:r>
                  <a:rPr lang="nl-NL" sz="2000" dirty="0"/>
                  <a:t>time with</a:t>
                </a:r>
                <a:r>
                  <a:rPr lang="nl-NL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/>
                  <a:t>that depends on</a:t>
                </a:r>
                <a:r>
                  <a:rPr lang="nl-NL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. </a:t>
                </a:r>
                <a:endParaRPr lang="en-US" sz="2000" dirty="0"/>
              </a:p>
              <a:p>
                <a:endParaRPr lang="nl-NL" sz="2000" dirty="0"/>
              </a:p>
              <a:p>
                <a:r>
                  <a:rPr lang="en-US" sz="2000" b="1" dirty="0">
                    <a:latin typeface="Rockwell Extra Bold" panose="02060903040505020403" pitchFamily="18" charset="0"/>
                  </a:rPr>
                  <a:t>Key idea: </a:t>
                </a:r>
              </a:p>
              <a:p>
                <a:r>
                  <a:rPr lang="en-US" sz="2000" dirty="0"/>
                  <a:t>Tradeoff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latin typeface="Rockwell Extra Bold" panose="02060903040505020403" pitchFamily="18" charset="0"/>
                  </a:rPr>
                  <a:t>Future Research: </a:t>
                </a:r>
              </a:p>
              <a:p>
                <a:r>
                  <a:rPr lang="en-US" sz="2000" dirty="0"/>
                  <a:t>Bin Packing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9999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not a constant!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F08BA-FA95-49CC-B8EA-0C42CDEB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100" y="1131309"/>
                <a:ext cx="7922712" cy="3310413"/>
              </a:xfrm>
              <a:blipFill>
                <a:blip r:embed="rId2"/>
                <a:stretch>
                  <a:fillRect l="-1923" t="-2394" b="-9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24512-7920-4978-978E-EF8E379B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F492F-0C30-4F1E-A387-2352F472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74B7-68D1-4A63-B919-8D32A53F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Packing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06FAC-0651-4502-9924-F78F38E27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787" y="916543"/>
                <a:ext cx="3284214" cy="3310413"/>
              </a:xfrm>
            </p:spPr>
            <p:txBody>
              <a:bodyPr/>
              <a:lstStyle/>
              <a:p>
                <a:r>
                  <a:rPr lang="en-US" b="1" dirty="0"/>
                  <a:t>Given: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b="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</a:t>
                </a:r>
                <a:r>
                  <a:rPr lang="nl-NL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b="0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nl-NL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weight of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nl-NL" dirty="0"/>
              </a:p>
              <a:p>
                <a:pPr marL="488250" lvl="2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nl-NL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b="0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dirty="0"/>
                  <a:t> bins with capacity </a:t>
                </a:r>
                <a:r>
                  <a:rPr lang="nl-NL" i="1" dirty="0">
                    <a:solidFill>
                      <a:schemeClr val="accent1"/>
                    </a:solidFill>
                  </a:rPr>
                  <a:t>c</a:t>
                </a:r>
                <a:endParaRPr lang="nl-NL" dirty="0"/>
              </a:p>
              <a:p>
                <a:endParaRPr lang="nl-NL" i="1" dirty="0"/>
              </a:p>
              <a:p>
                <a:r>
                  <a:rPr lang="en-US" b="1" dirty="0"/>
                  <a:t>Goal: </a:t>
                </a:r>
                <a:r>
                  <a:rPr lang="en-US" b="1" dirty="0">
                    <a:solidFill>
                      <a:schemeClr val="accent4"/>
                    </a:solidFill>
                  </a:rPr>
                  <a:t>distribute items over </a:t>
                </a:r>
                <a:r>
                  <a:rPr lang="nl-NL" b="1" dirty="0">
                    <a:solidFill>
                      <a:schemeClr val="accent4"/>
                    </a:solidFill>
                  </a:rPr>
                  <a:t>bins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06FAC-0651-4502-9924-F78F38E27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787" y="916543"/>
                <a:ext cx="3284214" cy="3310413"/>
              </a:xfrm>
              <a:blipFill>
                <a:blip r:embed="rId2"/>
                <a:stretch>
                  <a:fillRect l="-3896" t="-18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974C4-C349-42A8-9B2F-0115B262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4E16D-A80D-40B6-96D6-F2DFC136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DCB2-1829-47AA-8395-D363051B020F}"/>
              </a:ext>
            </a:extLst>
          </p:cNvPr>
          <p:cNvSpPr/>
          <p:nvPr/>
        </p:nvSpPr>
        <p:spPr>
          <a:xfrm>
            <a:off x="5047949" y="3049244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D8B9F-3639-4969-96DD-8848CCE2400D}"/>
              </a:ext>
            </a:extLst>
          </p:cNvPr>
          <p:cNvSpPr/>
          <p:nvPr/>
        </p:nvSpPr>
        <p:spPr>
          <a:xfrm>
            <a:off x="5047949" y="2571750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99DDB-E4AE-47AE-85EF-6466413BCCE9}"/>
              </a:ext>
            </a:extLst>
          </p:cNvPr>
          <p:cNvSpPr/>
          <p:nvPr/>
        </p:nvSpPr>
        <p:spPr>
          <a:xfrm>
            <a:off x="5047949" y="3527427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DAF59-40AE-4C94-856E-3BEFB73C2D7E}"/>
              </a:ext>
            </a:extLst>
          </p:cNvPr>
          <p:cNvSpPr/>
          <p:nvPr/>
        </p:nvSpPr>
        <p:spPr>
          <a:xfrm>
            <a:off x="5047949" y="4021849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5DDBA-3829-4298-9F5B-102DEA6E76DE}"/>
              </a:ext>
            </a:extLst>
          </p:cNvPr>
          <p:cNvSpPr/>
          <p:nvPr/>
        </p:nvSpPr>
        <p:spPr>
          <a:xfrm>
            <a:off x="6935800" y="945301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93D04E-26C8-41C6-AB5C-1F51A250559E}"/>
              </a:ext>
            </a:extLst>
          </p:cNvPr>
          <p:cNvSpPr/>
          <p:nvPr/>
        </p:nvSpPr>
        <p:spPr>
          <a:xfrm>
            <a:off x="5439906" y="359039"/>
            <a:ext cx="144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10ECD-072D-42BC-B76C-76EBD5EBC794}"/>
              </a:ext>
            </a:extLst>
          </p:cNvPr>
          <p:cNvSpPr/>
          <p:nvPr/>
        </p:nvSpPr>
        <p:spPr>
          <a:xfrm>
            <a:off x="7115800" y="363009"/>
            <a:ext cx="72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9CDF8-10E9-4DE1-8F13-1BBC85020758}"/>
              </a:ext>
            </a:extLst>
          </p:cNvPr>
          <p:cNvSpPr/>
          <p:nvPr/>
        </p:nvSpPr>
        <p:spPr>
          <a:xfrm>
            <a:off x="4899906" y="1590405"/>
            <a:ext cx="180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65ED2-56C4-4127-85DF-591EA37A3211}"/>
              </a:ext>
            </a:extLst>
          </p:cNvPr>
          <p:cNvSpPr/>
          <p:nvPr/>
        </p:nvSpPr>
        <p:spPr>
          <a:xfrm>
            <a:off x="5619906" y="936356"/>
            <a:ext cx="108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05745-89FC-437F-9522-D3ED16E83635}"/>
              </a:ext>
            </a:extLst>
          </p:cNvPr>
          <p:cNvSpPr/>
          <p:nvPr/>
        </p:nvSpPr>
        <p:spPr>
          <a:xfrm>
            <a:off x="8172000" y="357180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D4179-6091-48FE-9DE9-6D7A1A91FBB2}"/>
              </a:ext>
            </a:extLst>
          </p:cNvPr>
          <p:cNvSpPr/>
          <p:nvPr/>
        </p:nvSpPr>
        <p:spPr>
          <a:xfrm>
            <a:off x="7490087" y="934349"/>
            <a:ext cx="144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52BC7-4666-442F-9D02-374AC9EA13AE}"/>
              </a:ext>
            </a:extLst>
          </p:cNvPr>
          <p:cNvSpPr/>
          <p:nvPr/>
        </p:nvSpPr>
        <p:spPr>
          <a:xfrm>
            <a:off x="6912000" y="1570914"/>
            <a:ext cx="144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CB997E-BE90-4931-817F-3B5FB8AD4CC5}"/>
              </a:ext>
            </a:extLst>
          </p:cNvPr>
          <p:cNvSpPr/>
          <p:nvPr/>
        </p:nvSpPr>
        <p:spPr>
          <a:xfrm>
            <a:off x="3471806" y="357180"/>
            <a:ext cx="180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A262-8FB6-4042-BB15-3EF2E979104E}"/>
              </a:ext>
            </a:extLst>
          </p:cNvPr>
          <p:cNvSpPr/>
          <p:nvPr/>
        </p:nvSpPr>
        <p:spPr>
          <a:xfrm>
            <a:off x="4304012" y="937902"/>
            <a:ext cx="108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44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87654E-7 L 0.1724 0.4305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215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6876 0.3163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580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03 L -0.03055 0.4293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2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4288 0.5240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620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9877E-6 L -0.04601 0.2864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7654E-7 L -0.06667 0.6157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3077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62E-6 L 0.23698 0.5040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2518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26771 0.5040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9753E-6 L 0.01667 0.4737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367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9136E-6 L 0.13438 0.6009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3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1810-99F1-4490-A37C-49FD3731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Packing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90011-6CDA-40AF-8106-547088A8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Faster Exponential Time Algorithm for Bin Packing with a Constant Number of Bins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B8A89-1D79-4379-9D3C-360658F4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D0332D-10FE-451A-A108-EB94C5C267C2}"/>
              </a:ext>
            </a:extLst>
          </p:cNvPr>
          <p:cNvSpPr txBox="1">
            <a:spLocks/>
          </p:cNvSpPr>
          <p:nvPr/>
        </p:nvSpPr>
        <p:spPr>
          <a:xfrm>
            <a:off x="608787" y="916543"/>
            <a:ext cx="3284214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FB879D4-8E25-46A9-AEAC-9F91D31ED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787" y="1117499"/>
                <a:ext cx="5798195" cy="331041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9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202500" indent="-20250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4050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5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6075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Algorithm A</a:t>
                </a:r>
              </a:p>
              <a:p>
                <a:pPr marL="690750" lvl="3" indent="-285750"/>
                <a:r>
                  <a:rPr lang="en-US" sz="1600" dirty="0">
                    <a:latin typeface="Cambria Math" panose="02040503050406030204" pitchFamily="18" charset="0"/>
                  </a:rPr>
                  <a:t>Dynamic Programming</a:t>
                </a:r>
              </a:p>
              <a:p>
                <a:pPr marL="690750" lvl="3" indent="-285750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Algorithm B</a:t>
                </a:r>
              </a:p>
              <a:p>
                <a:pPr marL="690750" lvl="3" indent="-285750"/>
                <a:r>
                  <a:rPr lang="en-US" sz="1600" dirty="0"/>
                  <a:t>Björklund, </a:t>
                </a:r>
                <a:r>
                  <a:rPr lang="en-US" sz="1600" dirty="0" err="1"/>
                  <a:t>Husfeldt</a:t>
                </a:r>
                <a:r>
                  <a:rPr lang="en-US" sz="1600" dirty="0"/>
                  <a:t> and </a:t>
                </a:r>
                <a:r>
                  <a:rPr lang="en-US" sz="1600" dirty="0" err="1"/>
                  <a:t>Koivisto</a:t>
                </a:r>
                <a:r>
                  <a:rPr lang="en-US" sz="1600" dirty="0"/>
                  <a:t> (SICOMP 2009)</a:t>
                </a:r>
                <a:endParaRPr lang="en-US" sz="16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690750" lvl="3" indent="-285750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1200" dirty="0"/>
              </a:p>
              <a:p>
                <a:pPr lvl="1"/>
                <a:br>
                  <a:rPr lang="en-US" dirty="0">
                    <a:solidFill>
                      <a:schemeClr val="accent1"/>
                    </a:solidFill>
                  </a:rPr>
                </a:br>
                <a:endParaRPr lang="en-US" sz="1000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FB879D4-8E25-46A9-AEAC-9F91D31E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7" y="1117499"/>
                <a:ext cx="5798195" cy="3310413"/>
              </a:xfrm>
              <a:prstGeom prst="rect">
                <a:avLst/>
              </a:prstGeom>
              <a:blipFill>
                <a:blip r:embed="rId2"/>
                <a:stretch>
                  <a:fillRect l="-2103" t="-18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m1">
                <a:extLst>
                  <a:ext uri="{FF2B5EF4-FFF2-40B4-BE49-F238E27FC236}">
                    <a16:creationId xmlns:a16="http://schemas.microsoft.com/office/drawing/2014/main" id="{3271DA77-54D3-4E82-9CE1-3E4281D450BC}"/>
                  </a:ext>
                </a:extLst>
              </p:cNvPr>
              <p:cNvSpPr/>
              <p:nvPr/>
            </p:nvSpPr>
            <p:spPr>
              <a:xfrm>
                <a:off x="5220635" y="2896231"/>
                <a:ext cx="3558706" cy="149542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Our result: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Can do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</a:rPr>
                  <a:t>time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that depends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1" name="Thm1">
                <a:extLst>
                  <a:ext uri="{FF2B5EF4-FFF2-40B4-BE49-F238E27FC236}">
                    <a16:creationId xmlns:a16="http://schemas.microsoft.com/office/drawing/2014/main" id="{3271DA77-54D3-4E82-9CE1-3E4281D45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635" y="2896231"/>
                <a:ext cx="3558706" cy="1495426"/>
              </a:xfrm>
              <a:prstGeom prst="roundRect">
                <a:avLst/>
              </a:prstGeom>
              <a:blipFill>
                <a:blip r:embed="rId3"/>
                <a:stretch>
                  <a:fillRect r="-17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904F4D-47C1-4F2C-AC29-090F5EE0D77D}"/>
                  </a:ext>
                </a:extLst>
              </p:cNvPr>
              <p:cNvSpPr/>
              <p:nvPr/>
            </p:nvSpPr>
            <p:spPr>
              <a:xfrm>
                <a:off x="502406" y="3227606"/>
                <a:ext cx="4450081" cy="798395"/>
              </a:xfrm>
              <a:custGeom>
                <a:avLst/>
                <a:gdLst>
                  <a:gd name="connsiteX0" fmla="*/ 0 w 4450081"/>
                  <a:gd name="connsiteY0" fmla="*/ 0 h 798395"/>
                  <a:gd name="connsiteX1" fmla="*/ 680227 w 4450081"/>
                  <a:gd name="connsiteY1" fmla="*/ 0 h 798395"/>
                  <a:gd name="connsiteX2" fmla="*/ 1404954 w 4450081"/>
                  <a:gd name="connsiteY2" fmla="*/ 0 h 798395"/>
                  <a:gd name="connsiteX3" fmla="*/ 1996179 w 4450081"/>
                  <a:gd name="connsiteY3" fmla="*/ 0 h 798395"/>
                  <a:gd name="connsiteX4" fmla="*/ 2631905 w 4450081"/>
                  <a:gd name="connsiteY4" fmla="*/ 0 h 798395"/>
                  <a:gd name="connsiteX5" fmla="*/ 3134128 w 4450081"/>
                  <a:gd name="connsiteY5" fmla="*/ 0 h 798395"/>
                  <a:gd name="connsiteX6" fmla="*/ 3636352 w 4450081"/>
                  <a:gd name="connsiteY6" fmla="*/ 0 h 798395"/>
                  <a:gd name="connsiteX7" fmla="*/ 4450081 w 4450081"/>
                  <a:gd name="connsiteY7" fmla="*/ 0 h 798395"/>
                  <a:gd name="connsiteX8" fmla="*/ 4450081 w 4450081"/>
                  <a:gd name="connsiteY8" fmla="*/ 375246 h 798395"/>
                  <a:gd name="connsiteX9" fmla="*/ 4450081 w 4450081"/>
                  <a:gd name="connsiteY9" fmla="*/ 798395 h 798395"/>
                  <a:gd name="connsiteX10" fmla="*/ 3947858 w 4450081"/>
                  <a:gd name="connsiteY10" fmla="*/ 798395 h 798395"/>
                  <a:gd name="connsiteX11" fmla="*/ 3356633 w 4450081"/>
                  <a:gd name="connsiteY11" fmla="*/ 798395 h 798395"/>
                  <a:gd name="connsiteX12" fmla="*/ 2854409 w 4450081"/>
                  <a:gd name="connsiteY12" fmla="*/ 798395 h 798395"/>
                  <a:gd name="connsiteX13" fmla="*/ 2307685 w 4450081"/>
                  <a:gd name="connsiteY13" fmla="*/ 798395 h 798395"/>
                  <a:gd name="connsiteX14" fmla="*/ 1760961 w 4450081"/>
                  <a:gd name="connsiteY14" fmla="*/ 798395 h 798395"/>
                  <a:gd name="connsiteX15" fmla="*/ 1258737 w 4450081"/>
                  <a:gd name="connsiteY15" fmla="*/ 798395 h 798395"/>
                  <a:gd name="connsiteX16" fmla="*/ 0 w 4450081"/>
                  <a:gd name="connsiteY16" fmla="*/ 798395 h 798395"/>
                  <a:gd name="connsiteX17" fmla="*/ 0 w 4450081"/>
                  <a:gd name="connsiteY17" fmla="*/ 383230 h 798395"/>
                  <a:gd name="connsiteX18" fmla="*/ 0 w 4450081"/>
                  <a:gd name="connsiteY18" fmla="*/ 0 h 79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50081" h="798395" fill="none" extrusionOk="0">
                    <a:moveTo>
                      <a:pt x="0" y="0"/>
                    </a:moveTo>
                    <a:cubicBezTo>
                      <a:pt x="216971" y="6832"/>
                      <a:pt x="419449" y="-5784"/>
                      <a:pt x="680227" y="0"/>
                    </a:cubicBezTo>
                    <a:cubicBezTo>
                      <a:pt x="941005" y="5784"/>
                      <a:pt x="1102149" y="-11503"/>
                      <a:pt x="1404954" y="0"/>
                    </a:cubicBezTo>
                    <a:cubicBezTo>
                      <a:pt x="1707759" y="11503"/>
                      <a:pt x="1802200" y="-16434"/>
                      <a:pt x="1996179" y="0"/>
                    </a:cubicBezTo>
                    <a:cubicBezTo>
                      <a:pt x="2190159" y="16434"/>
                      <a:pt x="2454601" y="15298"/>
                      <a:pt x="2631905" y="0"/>
                    </a:cubicBezTo>
                    <a:cubicBezTo>
                      <a:pt x="2809209" y="-15298"/>
                      <a:pt x="2997242" y="-15108"/>
                      <a:pt x="3134128" y="0"/>
                    </a:cubicBezTo>
                    <a:cubicBezTo>
                      <a:pt x="3271014" y="15108"/>
                      <a:pt x="3390814" y="-6675"/>
                      <a:pt x="3636352" y="0"/>
                    </a:cubicBezTo>
                    <a:cubicBezTo>
                      <a:pt x="3881890" y="6675"/>
                      <a:pt x="4145434" y="-37501"/>
                      <a:pt x="4450081" y="0"/>
                    </a:cubicBezTo>
                    <a:cubicBezTo>
                      <a:pt x="4442216" y="118163"/>
                      <a:pt x="4440840" y="285330"/>
                      <a:pt x="4450081" y="375246"/>
                    </a:cubicBezTo>
                    <a:cubicBezTo>
                      <a:pt x="4459322" y="465162"/>
                      <a:pt x="4434705" y="597856"/>
                      <a:pt x="4450081" y="798395"/>
                    </a:cubicBezTo>
                    <a:cubicBezTo>
                      <a:pt x="4244368" y="791031"/>
                      <a:pt x="4194605" y="786205"/>
                      <a:pt x="3947858" y="798395"/>
                    </a:cubicBezTo>
                    <a:cubicBezTo>
                      <a:pt x="3701111" y="810585"/>
                      <a:pt x="3615218" y="825343"/>
                      <a:pt x="3356633" y="798395"/>
                    </a:cubicBezTo>
                    <a:cubicBezTo>
                      <a:pt x="3098048" y="771447"/>
                      <a:pt x="3078518" y="775648"/>
                      <a:pt x="2854409" y="798395"/>
                    </a:cubicBezTo>
                    <a:cubicBezTo>
                      <a:pt x="2630300" y="821142"/>
                      <a:pt x="2491732" y="786565"/>
                      <a:pt x="2307685" y="798395"/>
                    </a:cubicBezTo>
                    <a:cubicBezTo>
                      <a:pt x="2123638" y="810225"/>
                      <a:pt x="1965940" y="816939"/>
                      <a:pt x="1760961" y="798395"/>
                    </a:cubicBezTo>
                    <a:cubicBezTo>
                      <a:pt x="1555982" y="779851"/>
                      <a:pt x="1452633" y="773714"/>
                      <a:pt x="1258737" y="798395"/>
                    </a:cubicBezTo>
                    <a:cubicBezTo>
                      <a:pt x="1064841" y="823076"/>
                      <a:pt x="590233" y="749518"/>
                      <a:pt x="0" y="798395"/>
                    </a:cubicBezTo>
                    <a:cubicBezTo>
                      <a:pt x="-5067" y="653252"/>
                      <a:pt x="-9735" y="494459"/>
                      <a:pt x="0" y="383230"/>
                    </a:cubicBezTo>
                    <a:cubicBezTo>
                      <a:pt x="9735" y="272002"/>
                      <a:pt x="-1525" y="102001"/>
                      <a:pt x="0" y="0"/>
                    </a:cubicBezTo>
                    <a:close/>
                  </a:path>
                  <a:path w="4450081" h="798395" stroke="0" extrusionOk="0">
                    <a:moveTo>
                      <a:pt x="0" y="0"/>
                    </a:moveTo>
                    <a:cubicBezTo>
                      <a:pt x="250506" y="4207"/>
                      <a:pt x="369850" y="33842"/>
                      <a:pt x="680227" y="0"/>
                    </a:cubicBezTo>
                    <a:cubicBezTo>
                      <a:pt x="990604" y="-33842"/>
                      <a:pt x="1102548" y="16837"/>
                      <a:pt x="1226951" y="0"/>
                    </a:cubicBezTo>
                    <a:cubicBezTo>
                      <a:pt x="1351354" y="-16837"/>
                      <a:pt x="1551415" y="-9471"/>
                      <a:pt x="1773675" y="0"/>
                    </a:cubicBezTo>
                    <a:cubicBezTo>
                      <a:pt x="1995935" y="9471"/>
                      <a:pt x="2036379" y="18856"/>
                      <a:pt x="2275899" y="0"/>
                    </a:cubicBezTo>
                    <a:cubicBezTo>
                      <a:pt x="2515419" y="-18856"/>
                      <a:pt x="2704438" y="10150"/>
                      <a:pt x="2822623" y="0"/>
                    </a:cubicBezTo>
                    <a:cubicBezTo>
                      <a:pt x="2940808" y="-10150"/>
                      <a:pt x="3198186" y="-24920"/>
                      <a:pt x="3502849" y="0"/>
                    </a:cubicBezTo>
                    <a:cubicBezTo>
                      <a:pt x="3807512" y="24920"/>
                      <a:pt x="4186774" y="-1346"/>
                      <a:pt x="4450081" y="0"/>
                    </a:cubicBezTo>
                    <a:cubicBezTo>
                      <a:pt x="4464907" y="202854"/>
                      <a:pt x="4433943" y="316085"/>
                      <a:pt x="4450081" y="415165"/>
                    </a:cubicBezTo>
                    <a:cubicBezTo>
                      <a:pt x="4466219" y="514245"/>
                      <a:pt x="4453122" y="673847"/>
                      <a:pt x="4450081" y="798395"/>
                    </a:cubicBezTo>
                    <a:cubicBezTo>
                      <a:pt x="4236948" y="818402"/>
                      <a:pt x="4024945" y="775768"/>
                      <a:pt x="3725354" y="798395"/>
                    </a:cubicBezTo>
                    <a:cubicBezTo>
                      <a:pt x="3425763" y="821022"/>
                      <a:pt x="3235952" y="830604"/>
                      <a:pt x="3000626" y="798395"/>
                    </a:cubicBezTo>
                    <a:cubicBezTo>
                      <a:pt x="2765300" y="766186"/>
                      <a:pt x="2554225" y="829227"/>
                      <a:pt x="2364900" y="798395"/>
                    </a:cubicBezTo>
                    <a:cubicBezTo>
                      <a:pt x="2175575" y="767563"/>
                      <a:pt x="1941071" y="792588"/>
                      <a:pt x="1684674" y="798395"/>
                    </a:cubicBezTo>
                    <a:cubicBezTo>
                      <a:pt x="1428277" y="804202"/>
                      <a:pt x="1160143" y="781141"/>
                      <a:pt x="1004447" y="798395"/>
                    </a:cubicBezTo>
                    <a:cubicBezTo>
                      <a:pt x="848751" y="815649"/>
                      <a:pt x="479656" y="814285"/>
                      <a:pt x="0" y="798395"/>
                    </a:cubicBezTo>
                    <a:cubicBezTo>
                      <a:pt x="14443" y="661455"/>
                      <a:pt x="-4114" y="502732"/>
                      <a:pt x="0" y="383230"/>
                    </a:cubicBezTo>
                    <a:cubicBezTo>
                      <a:pt x="4114" y="263729"/>
                      <a:pt x="-2405" y="109806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Open Question 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     </a:t>
                </a:r>
                <a:r>
                  <a:rPr lang="en-US" dirty="0">
                    <a:solidFill>
                      <a:schemeClr val="bg1"/>
                    </a:solidFill>
                  </a:rPr>
                  <a:t>Can do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99999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time?</a:t>
                </a:r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904F4D-47C1-4F2C-AC29-090F5EE0D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06" y="3227606"/>
                <a:ext cx="4450081" cy="798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custGeom>
                        <a:avLst/>
                        <a:gdLst>
                          <a:gd name="connsiteX0" fmla="*/ 0 w 4450081"/>
                          <a:gd name="connsiteY0" fmla="*/ 0 h 798395"/>
                          <a:gd name="connsiteX1" fmla="*/ 680227 w 4450081"/>
                          <a:gd name="connsiteY1" fmla="*/ 0 h 798395"/>
                          <a:gd name="connsiteX2" fmla="*/ 1404954 w 4450081"/>
                          <a:gd name="connsiteY2" fmla="*/ 0 h 798395"/>
                          <a:gd name="connsiteX3" fmla="*/ 1996179 w 4450081"/>
                          <a:gd name="connsiteY3" fmla="*/ 0 h 798395"/>
                          <a:gd name="connsiteX4" fmla="*/ 2631905 w 4450081"/>
                          <a:gd name="connsiteY4" fmla="*/ 0 h 798395"/>
                          <a:gd name="connsiteX5" fmla="*/ 3134128 w 4450081"/>
                          <a:gd name="connsiteY5" fmla="*/ 0 h 798395"/>
                          <a:gd name="connsiteX6" fmla="*/ 3636352 w 4450081"/>
                          <a:gd name="connsiteY6" fmla="*/ 0 h 798395"/>
                          <a:gd name="connsiteX7" fmla="*/ 4450081 w 4450081"/>
                          <a:gd name="connsiteY7" fmla="*/ 0 h 798395"/>
                          <a:gd name="connsiteX8" fmla="*/ 4450081 w 4450081"/>
                          <a:gd name="connsiteY8" fmla="*/ 375246 h 798395"/>
                          <a:gd name="connsiteX9" fmla="*/ 4450081 w 4450081"/>
                          <a:gd name="connsiteY9" fmla="*/ 798395 h 798395"/>
                          <a:gd name="connsiteX10" fmla="*/ 3947858 w 4450081"/>
                          <a:gd name="connsiteY10" fmla="*/ 798395 h 798395"/>
                          <a:gd name="connsiteX11" fmla="*/ 3356633 w 4450081"/>
                          <a:gd name="connsiteY11" fmla="*/ 798395 h 798395"/>
                          <a:gd name="connsiteX12" fmla="*/ 2854409 w 4450081"/>
                          <a:gd name="connsiteY12" fmla="*/ 798395 h 798395"/>
                          <a:gd name="connsiteX13" fmla="*/ 2307685 w 4450081"/>
                          <a:gd name="connsiteY13" fmla="*/ 798395 h 798395"/>
                          <a:gd name="connsiteX14" fmla="*/ 1760961 w 4450081"/>
                          <a:gd name="connsiteY14" fmla="*/ 798395 h 798395"/>
                          <a:gd name="connsiteX15" fmla="*/ 1258737 w 4450081"/>
                          <a:gd name="connsiteY15" fmla="*/ 798395 h 798395"/>
                          <a:gd name="connsiteX16" fmla="*/ 0 w 4450081"/>
                          <a:gd name="connsiteY16" fmla="*/ 798395 h 798395"/>
                          <a:gd name="connsiteX17" fmla="*/ 0 w 4450081"/>
                          <a:gd name="connsiteY17" fmla="*/ 383230 h 798395"/>
                          <a:gd name="connsiteX18" fmla="*/ 0 w 4450081"/>
                          <a:gd name="connsiteY18" fmla="*/ 0 h 798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450081" h="798395" fill="none" extrusionOk="0">
                            <a:moveTo>
                              <a:pt x="0" y="0"/>
                            </a:moveTo>
                            <a:cubicBezTo>
                              <a:pt x="216971" y="6832"/>
                              <a:pt x="419449" y="-5784"/>
                              <a:pt x="680227" y="0"/>
                            </a:cubicBezTo>
                            <a:cubicBezTo>
                              <a:pt x="941005" y="5784"/>
                              <a:pt x="1102149" y="-11503"/>
                              <a:pt x="1404954" y="0"/>
                            </a:cubicBezTo>
                            <a:cubicBezTo>
                              <a:pt x="1707759" y="11503"/>
                              <a:pt x="1802200" y="-16434"/>
                              <a:pt x="1996179" y="0"/>
                            </a:cubicBezTo>
                            <a:cubicBezTo>
                              <a:pt x="2190159" y="16434"/>
                              <a:pt x="2454601" y="15298"/>
                              <a:pt x="2631905" y="0"/>
                            </a:cubicBezTo>
                            <a:cubicBezTo>
                              <a:pt x="2809209" y="-15298"/>
                              <a:pt x="2997242" y="-15108"/>
                              <a:pt x="3134128" y="0"/>
                            </a:cubicBezTo>
                            <a:cubicBezTo>
                              <a:pt x="3271014" y="15108"/>
                              <a:pt x="3390814" y="-6675"/>
                              <a:pt x="3636352" y="0"/>
                            </a:cubicBezTo>
                            <a:cubicBezTo>
                              <a:pt x="3881890" y="6675"/>
                              <a:pt x="4145434" y="-37501"/>
                              <a:pt x="4450081" y="0"/>
                            </a:cubicBezTo>
                            <a:cubicBezTo>
                              <a:pt x="4442216" y="118163"/>
                              <a:pt x="4440840" y="285330"/>
                              <a:pt x="4450081" y="375246"/>
                            </a:cubicBezTo>
                            <a:cubicBezTo>
                              <a:pt x="4459322" y="465162"/>
                              <a:pt x="4434705" y="597856"/>
                              <a:pt x="4450081" y="798395"/>
                            </a:cubicBezTo>
                            <a:cubicBezTo>
                              <a:pt x="4244368" y="791031"/>
                              <a:pt x="4194605" y="786205"/>
                              <a:pt x="3947858" y="798395"/>
                            </a:cubicBezTo>
                            <a:cubicBezTo>
                              <a:pt x="3701111" y="810585"/>
                              <a:pt x="3615218" y="825343"/>
                              <a:pt x="3356633" y="798395"/>
                            </a:cubicBezTo>
                            <a:cubicBezTo>
                              <a:pt x="3098048" y="771447"/>
                              <a:pt x="3078518" y="775648"/>
                              <a:pt x="2854409" y="798395"/>
                            </a:cubicBezTo>
                            <a:cubicBezTo>
                              <a:pt x="2630300" y="821142"/>
                              <a:pt x="2491732" y="786565"/>
                              <a:pt x="2307685" y="798395"/>
                            </a:cubicBezTo>
                            <a:cubicBezTo>
                              <a:pt x="2123638" y="810225"/>
                              <a:pt x="1965940" y="816939"/>
                              <a:pt x="1760961" y="798395"/>
                            </a:cubicBezTo>
                            <a:cubicBezTo>
                              <a:pt x="1555982" y="779851"/>
                              <a:pt x="1452633" y="773714"/>
                              <a:pt x="1258737" y="798395"/>
                            </a:cubicBezTo>
                            <a:cubicBezTo>
                              <a:pt x="1064841" y="823076"/>
                              <a:pt x="590233" y="749518"/>
                              <a:pt x="0" y="798395"/>
                            </a:cubicBezTo>
                            <a:cubicBezTo>
                              <a:pt x="-5067" y="653252"/>
                              <a:pt x="-9735" y="494459"/>
                              <a:pt x="0" y="383230"/>
                            </a:cubicBezTo>
                            <a:cubicBezTo>
                              <a:pt x="9735" y="272002"/>
                              <a:pt x="-1525" y="102001"/>
                              <a:pt x="0" y="0"/>
                            </a:cubicBezTo>
                            <a:close/>
                          </a:path>
                          <a:path w="4450081" h="798395" stroke="0" extrusionOk="0">
                            <a:moveTo>
                              <a:pt x="0" y="0"/>
                            </a:moveTo>
                            <a:cubicBezTo>
                              <a:pt x="250506" y="4207"/>
                              <a:pt x="369850" y="33842"/>
                              <a:pt x="680227" y="0"/>
                            </a:cubicBezTo>
                            <a:cubicBezTo>
                              <a:pt x="990604" y="-33842"/>
                              <a:pt x="1102548" y="16837"/>
                              <a:pt x="1226951" y="0"/>
                            </a:cubicBezTo>
                            <a:cubicBezTo>
                              <a:pt x="1351354" y="-16837"/>
                              <a:pt x="1551415" y="-9471"/>
                              <a:pt x="1773675" y="0"/>
                            </a:cubicBezTo>
                            <a:cubicBezTo>
                              <a:pt x="1995935" y="9471"/>
                              <a:pt x="2036379" y="18856"/>
                              <a:pt x="2275899" y="0"/>
                            </a:cubicBezTo>
                            <a:cubicBezTo>
                              <a:pt x="2515419" y="-18856"/>
                              <a:pt x="2704438" y="10150"/>
                              <a:pt x="2822623" y="0"/>
                            </a:cubicBezTo>
                            <a:cubicBezTo>
                              <a:pt x="2940808" y="-10150"/>
                              <a:pt x="3198186" y="-24920"/>
                              <a:pt x="3502849" y="0"/>
                            </a:cubicBezTo>
                            <a:cubicBezTo>
                              <a:pt x="3807512" y="24920"/>
                              <a:pt x="4186774" y="-1346"/>
                              <a:pt x="4450081" y="0"/>
                            </a:cubicBezTo>
                            <a:cubicBezTo>
                              <a:pt x="4464907" y="202854"/>
                              <a:pt x="4433943" y="316085"/>
                              <a:pt x="4450081" y="415165"/>
                            </a:cubicBezTo>
                            <a:cubicBezTo>
                              <a:pt x="4466219" y="514245"/>
                              <a:pt x="4453122" y="673847"/>
                              <a:pt x="4450081" y="798395"/>
                            </a:cubicBezTo>
                            <a:cubicBezTo>
                              <a:pt x="4236948" y="818402"/>
                              <a:pt x="4024945" y="775768"/>
                              <a:pt x="3725354" y="798395"/>
                            </a:cubicBezTo>
                            <a:cubicBezTo>
                              <a:pt x="3425763" y="821022"/>
                              <a:pt x="3235952" y="830604"/>
                              <a:pt x="3000626" y="798395"/>
                            </a:cubicBezTo>
                            <a:cubicBezTo>
                              <a:pt x="2765300" y="766186"/>
                              <a:pt x="2554225" y="829227"/>
                              <a:pt x="2364900" y="798395"/>
                            </a:cubicBezTo>
                            <a:cubicBezTo>
                              <a:pt x="2175575" y="767563"/>
                              <a:pt x="1941071" y="792588"/>
                              <a:pt x="1684674" y="798395"/>
                            </a:cubicBezTo>
                            <a:cubicBezTo>
                              <a:pt x="1428277" y="804202"/>
                              <a:pt x="1160143" y="781141"/>
                              <a:pt x="1004447" y="798395"/>
                            </a:cubicBezTo>
                            <a:cubicBezTo>
                              <a:pt x="848751" y="815649"/>
                              <a:pt x="479656" y="814285"/>
                              <a:pt x="0" y="798395"/>
                            </a:cubicBezTo>
                            <a:cubicBezTo>
                              <a:pt x="14443" y="661455"/>
                              <a:pt x="-4114" y="502732"/>
                              <a:pt x="0" y="383230"/>
                            </a:cubicBezTo>
                            <a:cubicBezTo>
                              <a:pt x="4114" y="263729"/>
                              <a:pt x="-2405" y="10980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E4FDA630-CA0A-4EBA-A804-35E9F18E7FE0}"/>
                  </a:ext>
                </a:extLst>
              </p:cNvPr>
              <p:cNvSpPr/>
              <p:nvPr/>
            </p:nvSpPr>
            <p:spPr>
              <a:xfrm>
                <a:off x="2633485" y="3852531"/>
                <a:ext cx="2579761" cy="915491"/>
              </a:xfrm>
              <a:prstGeom prst="wedgeEllipseCallout">
                <a:avLst>
                  <a:gd name="adj1" fmla="val 58359"/>
                  <a:gd name="adj2" fmla="val -18339"/>
                </a:avLst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Before our work, only known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dirty="0">
                    <a:solidFill>
                      <a:srgbClr val="C00000"/>
                    </a:solidFill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</a:rPr>
                  <a:t>(Lente et al.)</a:t>
                </a: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E4FDA630-CA0A-4EBA-A804-35E9F18E7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85" y="3852531"/>
                <a:ext cx="2579761" cy="915491"/>
              </a:xfrm>
              <a:prstGeom prst="wedgeEllipseCallout">
                <a:avLst>
                  <a:gd name="adj1" fmla="val 58359"/>
                  <a:gd name="adj2" fmla="val -18339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4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1810-99F1-4490-A37C-49FD3731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Packing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90011-6CDA-40AF-8106-547088A8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B8A89-1D79-4379-9D3C-360658F4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D0332D-10FE-451A-A108-EB94C5C267C2}"/>
              </a:ext>
            </a:extLst>
          </p:cNvPr>
          <p:cNvSpPr txBox="1">
            <a:spLocks/>
          </p:cNvSpPr>
          <p:nvPr/>
        </p:nvSpPr>
        <p:spPr>
          <a:xfrm>
            <a:off x="608787" y="916543"/>
            <a:ext cx="3284214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1000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m1">
                <a:extLst>
                  <a:ext uri="{FF2B5EF4-FFF2-40B4-BE49-F238E27FC236}">
                    <a16:creationId xmlns:a16="http://schemas.microsoft.com/office/drawing/2014/main" id="{3271DA77-54D3-4E82-9CE1-3E4281D450BC}"/>
                  </a:ext>
                </a:extLst>
              </p:cNvPr>
              <p:cNvSpPr/>
              <p:nvPr/>
            </p:nvSpPr>
            <p:spPr>
              <a:xfrm>
                <a:off x="5220635" y="2896231"/>
                <a:ext cx="3558706" cy="149542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Our result: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Can do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</a:rPr>
                  <a:t>time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that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1" name="Thm1">
                <a:extLst>
                  <a:ext uri="{FF2B5EF4-FFF2-40B4-BE49-F238E27FC236}">
                    <a16:creationId xmlns:a16="http://schemas.microsoft.com/office/drawing/2014/main" id="{3271DA77-54D3-4E82-9CE1-3E4281D45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635" y="2896231"/>
                <a:ext cx="3558706" cy="1495426"/>
              </a:xfrm>
              <a:prstGeom prst="roundRect">
                <a:avLst/>
              </a:prstGeom>
              <a:blipFill>
                <a:blip r:embed="rId3"/>
                <a:stretch>
                  <a:fillRect r="-17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F179A7-61FF-47EC-BA06-E555667EBB43}"/>
                  </a:ext>
                </a:extLst>
              </p:cNvPr>
              <p:cNvSpPr/>
              <p:nvPr/>
            </p:nvSpPr>
            <p:spPr>
              <a:xfrm>
                <a:off x="4300340" y="916543"/>
                <a:ext cx="4572000" cy="18256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prstClr val="black"/>
                    </a:solidFill>
                  </a:rPr>
                  <a:t>Key idea:</a:t>
                </a:r>
              </a:p>
              <a:p>
                <a:pPr lvl="0" algn="ctr"/>
                <a:r>
                  <a:rPr lang="en-US" b="1" dirty="0">
                    <a:solidFill>
                      <a:prstClr val="black"/>
                    </a:solidFill>
                  </a:rPr>
                  <a:t>Algorithm A</a:t>
                </a:r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8191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8191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999</m:t>
                            </m:r>
                            <m: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:r>
                  <a:rPr lang="nl-NL" dirty="0">
                    <a:solidFill>
                      <a:prstClr val="black"/>
                    </a:solidFill>
                  </a:rPr>
                  <a:t>time </a:t>
                </a:r>
              </a:p>
              <a:p>
                <a:pPr lvl="0" algn="ctr"/>
                <a:r>
                  <a:rPr lang="nl-NL" dirty="0">
                    <a:solidFill>
                      <a:srgbClr val="007A37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A37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007A3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A37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007A3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A37"/>
                    </a:solidFill>
                  </a:rPr>
                  <a:t> is small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dirty="0">
                    <a:solidFill>
                      <a:prstClr val="black"/>
                    </a:solidFill>
                  </a:rPr>
                  <a:t>or</a:t>
                </a:r>
              </a:p>
              <a:p>
                <a:pPr lvl="0" algn="ctr"/>
                <a:r>
                  <a:rPr lang="en-US" b="1" dirty="0">
                    <a:solidFill>
                      <a:prstClr val="black"/>
                    </a:solidFill>
                  </a:rPr>
                  <a:t>Algorithm B</a:t>
                </a:r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8191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8191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solidFill>
                                      <a:srgbClr val="C81919"/>
                                    </a:solidFill>
                                    <a:latin typeface="Cambria Math" panose="02040503050406030204" pitchFamily="18" charset="0"/>
                                  </a:rPr>
                                  <m:t>999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C8191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:r>
                  <a:rPr lang="nl-NL" dirty="0">
                    <a:solidFill>
                      <a:prstClr val="black"/>
                    </a:solidFill>
                  </a:rPr>
                  <a:t>time</a:t>
                </a:r>
              </a:p>
              <a:p>
                <a:pPr lvl="0" algn="ctr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nl-NL" dirty="0">
                    <a:solidFill>
                      <a:srgbClr val="007A37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A37"/>
                    </a:solidFill>
                  </a:rPr>
                  <a:t> is small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F179A7-61FF-47EC-BA06-E555667EB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40" y="916543"/>
                <a:ext cx="4572000" cy="1825628"/>
              </a:xfrm>
              <a:prstGeom prst="rect">
                <a:avLst/>
              </a:prstGeom>
              <a:blipFill>
                <a:blip r:embed="rId4"/>
                <a:stretch>
                  <a:fillRect t="-1667" b="-4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48976E-ABBB-4E1A-B511-E2AF770CC8A2}"/>
                  </a:ext>
                </a:extLst>
              </p:cNvPr>
              <p:cNvSpPr/>
              <p:nvPr/>
            </p:nvSpPr>
            <p:spPr>
              <a:xfrm>
                <a:off x="6129254" y="137598"/>
                <a:ext cx="2919307" cy="777726"/>
              </a:xfrm>
              <a:custGeom>
                <a:avLst/>
                <a:gdLst>
                  <a:gd name="connsiteX0" fmla="*/ 0 w 2919307"/>
                  <a:gd name="connsiteY0" fmla="*/ 0 h 777726"/>
                  <a:gd name="connsiteX1" fmla="*/ 613054 w 2919307"/>
                  <a:gd name="connsiteY1" fmla="*/ 0 h 777726"/>
                  <a:gd name="connsiteX2" fmla="*/ 1109337 w 2919307"/>
                  <a:gd name="connsiteY2" fmla="*/ 0 h 777726"/>
                  <a:gd name="connsiteX3" fmla="*/ 1664005 w 2919307"/>
                  <a:gd name="connsiteY3" fmla="*/ 0 h 777726"/>
                  <a:gd name="connsiteX4" fmla="*/ 2277059 w 2919307"/>
                  <a:gd name="connsiteY4" fmla="*/ 0 h 777726"/>
                  <a:gd name="connsiteX5" fmla="*/ 2919307 w 2919307"/>
                  <a:gd name="connsiteY5" fmla="*/ 0 h 777726"/>
                  <a:gd name="connsiteX6" fmla="*/ 2919307 w 2919307"/>
                  <a:gd name="connsiteY6" fmla="*/ 373308 h 777726"/>
                  <a:gd name="connsiteX7" fmla="*/ 2919307 w 2919307"/>
                  <a:gd name="connsiteY7" fmla="*/ 777726 h 777726"/>
                  <a:gd name="connsiteX8" fmla="*/ 2335446 w 2919307"/>
                  <a:gd name="connsiteY8" fmla="*/ 777726 h 777726"/>
                  <a:gd name="connsiteX9" fmla="*/ 1722391 w 2919307"/>
                  <a:gd name="connsiteY9" fmla="*/ 777726 h 777726"/>
                  <a:gd name="connsiteX10" fmla="*/ 1226109 w 2919307"/>
                  <a:gd name="connsiteY10" fmla="*/ 777726 h 777726"/>
                  <a:gd name="connsiteX11" fmla="*/ 671441 w 2919307"/>
                  <a:gd name="connsiteY11" fmla="*/ 777726 h 777726"/>
                  <a:gd name="connsiteX12" fmla="*/ 0 w 2919307"/>
                  <a:gd name="connsiteY12" fmla="*/ 777726 h 777726"/>
                  <a:gd name="connsiteX13" fmla="*/ 0 w 2919307"/>
                  <a:gd name="connsiteY13" fmla="*/ 373308 h 777726"/>
                  <a:gd name="connsiteX14" fmla="*/ 0 w 2919307"/>
                  <a:gd name="connsiteY14" fmla="*/ 0 h 77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9307" h="777726" fill="none" extrusionOk="0">
                    <a:moveTo>
                      <a:pt x="0" y="0"/>
                    </a:moveTo>
                    <a:cubicBezTo>
                      <a:pt x="300120" y="10109"/>
                      <a:pt x="452762" y="-704"/>
                      <a:pt x="613054" y="0"/>
                    </a:cubicBezTo>
                    <a:cubicBezTo>
                      <a:pt x="773346" y="704"/>
                      <a:pt x="944848" y="-4133"/>
                      <a:pt x="1109337" y="0"/>
                    </a:cubicBezTo>
                    <a:cubicBezTo>
                      <a:pt x="1273826" y="4133"/>
                      <a:pt x="1408039" y="14724"/>
                      <a:pt x="1664005" y="0"/>
                    </a:cubicBezTo>
                    <a:cubicBezTo>
                      <a:pt x="1919971" y="-14724"/>
                      <a:pt x="2131947" y="-23325"/>
                      <a:pt x="2277059" y="0"/>
                    </a:cubicBezTo>
                    <a:cubicBezTo>
                      <a:pt x="2422171" y="23325"/>
                      <a:pt x="2780634" y="-29546"/>
                      <a:pt x="2919307" y="0"/>
                    </a:cubicBezTo>
                    <a:cubicBezTo>
                      <a:pt x="2920255" y="166164"/>
                      <a:pt x="2929364" y="267639"/>
                      <a:pt x="2919307" y="373308"/>
                    </a:cubicBezTo>
                    <a:cubicBezTo>
                      <a:pt x="2909250" y="478977"/>
                      <a:pt x="2900821" y="653373"/>
                      <a:pt x="2919307" y="777726"/>
                    </a:cubicBezTo>
                    <a:cubicBezTo>
                      <a:pt x="2636183" y="783230"/>
                      <a:pt x="2510767" y="763884"/>
                      <a:pt x="2335446" y="777726"/>
                    </a:cubicBezTo>
                    <a:cubicBezTo>
                      <a:pt x="2160125" y="791568"/>
                      <a:pt x="1855113" y="800743"/>
                      <a:pt x="1722391" y="777726"/>
                    </a:cubicBezTo>
                    <a:cubicBezTo>
                      <a:pt x="1589669" y="754709"/>
                      <a:pt x="1421635" y="793524"/>
                      <a:pt x="1226109" y="777726"/>
                    </a:cubicBezTo>
                    <a:cubicBezTo>
                      <a:pt x="1030583" y="761928"/>
                      <a:pt x="939402" y="765747"/>
                      <a:pt x="671441" y="777726"/>
                    </a:cubicBezTo>
                    <a:cubicBezTo>
                      <a:pt x="403480" y="789705"/>
                      <a:pt x="147665" y="794314"/>
                      <a:pt x="0" y="777726"/>
                    </a:cubicBezTo>
                    <a:cubicBezTo>
                      <a:pt x="-14296" y="587239"/>
                      <a:pt x="17670" y="479072"/>
                      <a:pt x="0" y="373308"/>
                    </a:cubicBezTo>
                    <a:cubicBezTo>
                      <a:pt x="-17670" y="267544"/>
                      <a:pt x="-1357" y="120475"/>
                      <a:pt x="0" y="0"/>
                    </a:cubicBezTo>
                    <a:close/>
                  </a:path>
                  <a:path w="2919307" h="777726" stroke="0" extrusionOk="0">
                    <a:moveTo>
                      <a:pt x="0" y="0"/>
                    </a:moveTo>
                    <a:cubicBezTo>
                      <a:pt x="133795" y="-1767"/>
                      <a:pt x="433234" y="4277"/>
                      <a:pt x="642248" y="0"/>
                    </a:cubicBezTo>
                    <a:cubicBezTo>
                      <a:pt x="851262" y="-4277"/>
                      <a:pt x="942023" y="-19097"/>
                      <a:pt x="1196916" y="0"/>
                    </a:cubicBezTo>
                    <a:cubicBezTo>
                      <a:pt x="1451809" y="19097"/>
                      <a:pt x="1589805" y="17818"/>
                      <a:pt x="1693198" y="0"/>
                    </a:cubicBezTo>
                    <a:cubicBezTo>
                      <a:pt x="1796591" y="-17818"/>
                      <a:pt x="1990073" y="13289"/>
                      <a:pt x="2277059" y="0"/>
                    </a:cubicBezTo>
                    <a:cubicBezTo>
                      <a:pt x="2564045" y="-13289"/>
                      <a:pt x="2758369" y="-9933"/>
                      <a:pt x="2919307" y="0"/>
                    </a:cubicBezTo>
                    <a:cubicBezTo>
                      <a:pt x="2932199" y="117725"/>
                      <a:pt x="2909593" y="253399"/>
                      <a:pt x="2919307" y="381086"/>
                    </a:cubicBezTo>
                    <a:cubicBezTo>
                      <a:pt x="2929021" y="508773"/>
                      <a:pt x="2925156" y="676053"/>
                      <a:pt x="2919307" y="777726"/>
                    </a:cubicBezTo>
                    <a:cubicBezTo>
                      <a:pt x="2704595" y="771549"/>
                      <a:pt x="2579114" y="753953"/>
                      <a:pt x="2335446" y="777726"/>
                    </a:cubicBezTo>
                    <a:cubicBezTo>
                      <a:pt x="2091778" y="801499"/>
                      <a:pt x="2001979" y="755118"/>
                      <a:pt x="1839163" y="777726"/>
                    </a:cubicBezTo>
                    <a:cubicBezTo>
                      <a:pt x="1676347" y="800334"/>
                      <a:pt x="1534276" y="754273"/>
                      <a:pt x="1255302" y="777726"/>
                    </a:cubicBezTo>
                    <a:cubicBezTo>
                      <a:pt x="976328" y="801179"/>
                      <a:pt x="797288" y="751005"/>
                      <a:pt x="642248" y="777726"/>
                    </a:cubicBezTo>
                    <a:cubicBezTo>
                      <a:pt x="487208" y="804447"/>
                      <a:pt x="314853" y="758202"/>
                      <a:pt x="0" y="777726"/>
                    </a:cubicBezTo>
                    <a:cubicBezTo>
                      <a:pt x="-14901" y="662804"/>
                      <a:pt x="17628" y="554009"/>
                      <a:pt x="0" y="381086"/>
                    </a:cubicBezTo>
                    <a:cubicBezTo>
                      <a:pt x="-17628" y="208163"/>
                      <a:pt x="-3106" y="117640"/>
                      <a:pt x="0" y="0"/>
                    </a:cubicBezTo>
                    <a:close/>
                  </a:path>
                </a:pathLst>
              </a:custGeom>
              <a:solidFill>
                <a:srgbClr val="007A37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48976E-ABBB-4E1A-B511-E2AF770CC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4" y="137598"/>
                <a:ext cx="2919307" cy="777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custGeom>
                        <a:avLst/>
                        <a:gdLst>
                          <a:gd name="connsiteX0" fmla="*/ 0 w 2919307"/>
                          <a:gd name="connsiteY0" fmla="*/ 0 h 777726"/>
                          <a:gd name="connsiteX1" fmla="*/ 613054 w 2919307"/>
                          <a:gd name="connsiteY1" fmla="*/ 0 h 777726"/>
                          <a:gd name="connsiteX2" fmla="*/ 1109337 w 2919307"/>
                          <a:gd name="connsiteY2" fmla="*/ 0 h 777726"/>
                          <a:gd name="connsiteX3" fmla="*/ 1664005 w 2919307"/>
                          <a:gd name="connsiteY3" fmla="*/ 0 h 777726"/>
                          <a:gd name="connsiteX4" fmla="*/ 2277059 w 2919307"/>
                          <a:gd name="connsiteY4" fmla="*/ 0 h 777726"/>
                          <a:gd name="connsiteX5" fmla="*/ 2919307 w 2919307"/>
                          <a:gd name="connsiteY5" fmla="*/ 0 h 777726"/>
                          <a:gd name="connsiteX6" fmla="*/ 2919307 w 2919307"/>
                          <a:gd name="connsiteY6" fmla="*/ 373308 h 777726"/>
                          <a:gd name="connsiteX7" fmla="*/ 2919307 w 2919307"/>
                          <a:gd name="connsiteY7" fmla="*/ 777726 h 777726"/>
                          <a:gd name="connsiteX8" fmla="*/ 2335446 w 2919307"/>
                          <a:gd name="connsiteY8" fmla="*/ 777726 h 777726"/>
                          <a:gd name="connsiteX9" fmla="*/ 1722391 w 2919307"/>
                          <a:gd name="connsiteY9" fmla="*/ 777726 h 777726"/>
                          <a:gd name="connsiteX10" fmla="*/ 1226109 w 2919307"/>
                          <a:gd name="connsiteY10" fmla="*/ 777726 h 777726"/>
                          <a:gd name="connsiteX11" fmla="*/ 671441 w 2919307"/>
                          <a:gd name="connsiteY11" fmla="*/ 777726 h 777726"/>
                          <a:gd name="connsiteX12" fmla="*/ 0 w 2919307"/>
                          <a:gd name="connsiteY12" fmla="*/ 777726 h 777726"/>
                          <a:gd name="connsiteX13" fmla="*/ 0 w 2919307"/>
                          <a:gd name="connsiteY13" fmla="*/ 373308 h 777726"/>
                          <a:gd name="connsiteX14" fmla="*/ 0 w 2919307"/>
                          <a:gd name="connsiteY14" fmla="*/ 0 h 7777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919307" h="777726" fill="none" extrusionOk="0">
                            <a:moveTo>
                              <a:pt x="0" y="0"/>
                            </a:moveTo>
                            <a:cubicBezTo>
                              <a:pt x="300120" y="10109"/>
                              <a:pt x="452762" y="-704"/>
                              <a:pt x="613054" y="0"/>
                            </a:cubicBezTo>
                            <a:cubicBezTo>
                              <a:pt x="773346" y="704"/>
                              <a:pt x="944848" y="-4133"/>
                              <a:pt x="1109337" y="0"/>
                            </a:cubicBezTo>
                            <a:cubicBezTo>
                              <a:pt x="1273826" y="4133"/>
                              <a:pt x="1408039" y="14724"/>
                              <a:pt x="1664005" y="0"/>
                            </a:cubicBezTo>
                            <a:cubicBezTo>
                              <a:pt x="1919971" y="-14724"/>
                              <a:pt x="2131947" y="-23325"/>
                              <a:pt x="2277059" y="0"/>
                            </a:cubicBezTo>
                            <a:cubicBezTo>
                              <a:pt x="2422171" y="23325"/>
                              <a:pt x="2780634" y="-29546"/>
                              <a:pt x="2919307" y="0"/>
                            </a:cubicBezTo>
                            <a:cubicBezTo>
                              <a:pt x="2920255" y="166164"/>
                              <a:pt x="2929364" y="267639"/>
                              <a:pt x="2919307" y="373308"/>
                            </a:cubicBezTo>
                            <a:cubicBezTo>
                              <a:pt x="2909250" y="478977"/>
                              <a:pt x="2900821" y="653373"/>
                              <a:pt x="2919307" y="777726"/>
                            </a:cubicBezTo>
                            <a:cubicBezTo>
                              <a:pt x="2636183" y="783230"/>
                              <a:pt x="2510767" y="763884"/>
                              <a:pt x="2335446" y="777726"/>
                            </a:cubicBezTo>
                            <a:cubicBezTo>
                              <a:pt x="2160125" y="791568"/>
                              <a:pt x="1855113" y="800743"/>
                              <a:pt x="1722391" y="777726"/>
                            </a:cubicBezTo>
                            <a:cubicBezTo>
                              <a:pt x="1589669" y="754709"/>
                              <a:pt x="1421635" y="793524"/>
                              <a:pt x="1226109" y="777726"/>
                            </a:cubicBezTo>
                            <a:cubicBezTo>
                              <a:pt x="1030583" y="761928"/>
                              <a:pt x="939402" y="765747"/>
                              <a:pt x="671441" y="777726"/>
                            </a:cubicBezTo>
                            <a:cubicBezTo>
                              <a:pt x="403480" y="789705"/>
                              <a:pt x="147665" y="794314"/>
                              <a:pt x="0" y="777726"/>
                            </a:cubicBezTo>
                            <a:cubicBezTo>
                              <a:pt x="-14296" y="587239"/>
                              <a:pt x="17670" y="479072"/>
                              <a:pt x="0" y="373308"/>
                            </a:cubicBezTo>
                            <a:cubicBezTo>
                              <a:pt x="-17670" y="267544"/>
                              <a:pt x="-1357" y="120475"/>
                              <a:pt x="0" y="0"/>
                            </a:cubicBezTo>
                            <a:close/>
                          </a:path>
                          <a:path w="2919307" h="777726" stroke="0" extrusionOk="0">
                            <a:moveTo>
                              <a:pt x="0" y="0"/>
                            </a:moveTo>
                            <a:cubicBezTo>
                              <a:pt x="133795" y="-1767"/>
                              <a:pt x="433234" y="4277"/>
                              <a:pt x="642248" y="0"/>
                            </a:cubicBezTo>
                            <a:cubicBezTo>
                              <a:pt x="851262" y="-4277"/>
                              <a:pt x="942023" y="-19097"/>
                              <a:pt x="1196916" y="0"/>
                            </a:cubicBezTo>
                            <a:cubicBezTo>
                              <a:pt x="1451809" y="19097"/>
                              <a:pt x="1589805" y="17818"/>
                              <a:pt x="1693198" y="0"/>
                            </a:cubicBezTo>
                            <a:cubicBezTo>
                              <a:pt x="1796591" y="-17818"/>
                              <a:pt x="1990073" y="13289"/>
                              <a:pt x="2277059" y="0"/>
                            </a:cubicBezTo>
                            <a:cubicBezTo>
                              <a:pt x="2564045" y="-13289"/>
                              <a:pt x="2758369" y="-9933"/>
                              <a:pt x="2919307" y="0"/>
                            </a:cubicBezTo>
                            <a:cubicBezTo>
                              <a:pt x="2932199" y="117725"/>
                              <a:pt x="2909593" y="253399"/>
                              <a:pt x="2919307" y="381086"/>
                            </a:cubicBezTo>
                            <a:cubicBezTo>
                              <a:pt x="2929021" y="508773"/>
                              <a:pt x="2925156" y="676053"/>
                              <a:pt x="2919307" y="777726"/>
                            </a:cubicBezTo>
                            <a:cubicBezTo>
                              <a:pt x="2704595" y="771549"/>
                              <a:pt x="2579114" y="753953"/>
                              <a:pt x="2335446" y="777726"/>
                            </a:cubicBezTo>
                            <a:cubicBezTo>
                              <a:pt x="2091778" y="801499"/>
                              <a:pt x="2001979" y="755118"/>
                              <a:pt x="1839163" y="777726"/>
                            </a:cubicBezTo>
                            <a:cubicBezTo>
                              <a:pt x="1676347" y="800334"/>
                              <a:pt x="1534276" y="754273"/>
                              <a:pt x="1255302" y="777726"/>
                            </a:cubicBezTo>
                            <a:cubicBezTo>
                              <a:pt x="976328" y="801179"/>
                              <a:pt x="797288" y="751005"/>
                              <a:pt x="642248" y="777726"/>
                            </a:cubicBezTo>
                            <a:cubicBezTo>
                              <a:pt x="487208" y="804447"/>
                              <a:pt x="314853" y="758202"/>
                              <a:pt x="0" y="777726"/>
                            </a:cubicBezTo>
                            <a:cubicBezTo>
                              <a:pt x="-14901" y="662804"/>
                              <a:pt x="17628" y="554009"/>
                              <a:pt x="0" y="381086"/>
                            </a:cubicBezTo>
                            <a:cubicBezTo>
                              <a:pt x="-17628" y="208163"/>
                              <a:pt x="-3106" y="11764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7681A97B-768A-406C-AB97-BB23CE7CF2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787" y="1117499"/>
                <a:ext cx="5798195" cy="331041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9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202500" indent="-20250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4050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5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6075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Algorithm A</a:t>
                </a:r>
              </a:p>
              <a:p>
                <a:pPr marL="690750" lvl="3" indent="-285750"/>
                <a:r>
                  <a:rPr lang="en-US" sz="1600" dirty="0">
                    <a:latin typeface="Cambria Math" panose="02040503050406030204" pitchFamily="18" charset="0"/>
                  </a:rPr>
                  <a:t>Dynamic Programming</a:t>
                </a:r>
              </a:p>
              <a:p>
                <a:pPr marL="690750" lvl="3" indent="-285750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Algorithm B</a:t>
                </a:r>
              </a:p>
              <a:p>
                <a:pPr marL="690750" lvl="3" indent="-285750"/>
                <a:r>
                  <a:rPr lang="en-US" sz="1600" dirty="0"/>
                  <a:t>Björklund, </a:t>
                </a:r>
                <a:r>
                  <a:rPr lang="en-US" sz="1600" dirty="0" err="1"/>
                  <a:t>Husfeldt</a:t>
                </a:r>
                <a:r>
                  <a:rPr lang="en-US" sz="1600" dirty="0"/>
                  <a:t> and </a:t>
                </a:r>
                <a:r>
                  <a:rPr lang="en-US" sz="1600" dirty="0" err="1"/>
                  <a:t>Koivisto</a:t>
                </a:r>
                <a:r>
                  <a:rPr lang="en-US" sz="1600" dirty="0"/>
                  <a:t> (SICOMP 2009)</a:t>
                </a:r>
                <a:endParaRPr lang="en-US" sz="16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690750" lvl="3" indent="-285750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1200" dirty="0"/>
              </a:p>
              <a:p>
                <a:pPr lvl="1"/>
                <a:br>
                  <a:rPr lang="en-US" dirty="0">
                    <a:solidFill>
                      <a:schemeClr val="accent1"/>
                    </a:solidFill>
                  </a:rPr>
                </a:br>
                <a:endParaRPr lang="en-US" sz="1000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7681A97B-768A-406C-AB97-BB23CE7CF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7" y="1117499"/>
                <a:ext cx="5798195" cy="3310413"/>
              </a:xfrm>
              <a:prstGeom prst="rect">
                <a:avLst/>
              </a:prstGeom>
              <a:blipFill>
                <a:blip r:embed="rId10"/>
                <a:stretch>
                  <a:fillRect l="-2103" t="-18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009AB0-74C4-4BF8-AD16-DCD82D186E1F}"/>
                  </a:ext>
                </a:extLst>
              </p:cNvPr>
              <p:cNvSpPr/>
              <p:nvPr/>
            </p:nvSpPr>
            <p:spPr>
              <a:xfrm>
                <a:off x="502406" y="3227606"/>
                <a:ext cx="4450081" cy="798395"/>
              </a:xfrm>
              <a:custGeom>
                <a:avLst/>
                <a:gdLst>
                  <a:gd name="connsiteX0" fmla="*/ 0 w 4450081"/>
                  <a:gd name="connsiteY0" fmla="*/ 0 h 798395"/>
                  <a:gd name="connsiteX1" fmla="*/ 680227 w 4450081"/>
                  <a:gd name="connsiteY1" fmla="*/ 0 h 798395"/>
                  <a:gd name="connsiteX2" fmla="*/ 1404954 w 4450081"/>
                  <a:gd name="connsiteY2" fmla="*/ 0 h 798395"/>
                  <a:gd name="connsiteX3" fmla="*/ 1996179 w 4450081"/>
                  <a:gd name="connsiteY3" fmla="*/ 0 h 798395"/>
                  <a:gd name="connsiteX4" fmla="*/ 2631905 w 4450081"/>
                  <a:gd name="connsiteY4" fmla="*/ 0 h 798395"/>
                  <a:gd name="connsiteX5" fmla="*/ 3134128 w 4450081"/>
                  <a:gd name="connsiteY5" fmla="*/ 0 h 798395"/>
                  <a:gd name="connsiteX6" fmla="*/ 3636352 w 4450081"/>
                  <a:gd name="connsiteY6" fmla="*/ 0 h 798395"/>
                  <a:gd name="connsiteX7" fmla="*/ 4450081 w 4450081"/>
                  <a:gd name="connsiteY7" fmla="*/ 0 h 798395"/>
                  <a:gd name="connsiteX8" fmla="*/ 4450081 w 4450081"/>
                  <a:gd name="connsiteY8" fmla="*/ 375246 h 798395"/>
                  <a:gd name="connsiteX9" fmla="*/ 4450081 w 4450081"/>
                  <a:gd name="connsiteY9" fmla="*/ 798395 h 798395"/>
                  <a:gd name="connsiteX10" fmla="*/ 3947858 w 4450081"/>
                  <a:gd name="connsiteY10" fmla="*/ 798395 h 798395"/>
                  <a:gd name="connsiteX11" fmla="*/ 3356633 w 4450081"/>
                  <a:gd name="connsiteY11" fmla="*/ 798395 h 798395"/>
                  <a:gd name="connsiteX12" fmla="*/ 2854409 w 4450081"/>
                  <a:gd name="connsiteY12" fmla="*/ 798395 h 798395"/>
                  <a:gd name="connsiteX13" fmla="*/ 2307685 w 4450081"/>
                  <a:gd name="connsiteY13" fmla="*/ 798395 h 798395"/>
                  <a:gd name="connsiteX14" fmla="*/ 1760961 w 4450081"/>
                  <a:gd name="connsiteY14" fmla="*/ 798395 h 798395"/>
                  <a:gd name="connsiteX15" fmla="*/ 1258737 w 4450081"/>
                  <a:gd name="connsiteY15" fmla="*/ 798395 h 798395"/>
                  <a:gd name="connsiteX16" fmla="*/ 0 w 4450081"/>
                  <a:gd name="connsiteY16" fmla="*/ 798395 h 798395"/>
                  <a:gd name="connsiteX17" fmla="*/ 0 w 4450081"/>
                  <a:gd name="connsiteY17" fmla="*/ 383230 h 798395"/>
                  <a:gd name="connsiteX18" fmla="*/ 0 w 4450081"/>
                  <a:gd name="connsiteY18" fmla="*/ 0 h 79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50081" h="798395" fill="none" extrusionOk="0">
                    <a:moveTo>
                      <a:pt x="0" y="0"/>
                    </a:moveTo>
                    <a:cubicBezTo>
                      <a:pt x="216971" y="6832"/>
                      <a:pt x="419449" y="-5784"/>
                      <a:pt x="680227" y="0"/>
                    </a:cubicBezTo>
                    <a:cubicBezTo>
                      <a:pt x="941005" y="5784"/>
                      <a:pt x="1102149" y="-11503"/>
                      <a:pt x="1404954" y="0"/>
                    </a:cubicBezTo>
                    <a:cubicBezTo>
                      <a:pt x="1707759" y="11503"/>
                      <a:pt x="1802200" y="-16434"/>
                      <a:pt x="1996179" y="0"/>
                    </a:cubicBezTo>
                    <a:cubicBezTo>
                      <a:pt x="2190159" y="16434"/>
                      <a:pt x="2454601" y="15298"/>
                      <a:pt x="2631905" y="0"/>
                    </a:cubicBezTo>
                    <a:cubicBezTo>
                      <a:pt x="2809209" y="-15298"/>
                      <a:pt x="2997242" y="-15108"/>
                      <a:pt x="3134128" y="0"/>
                    </a:cubicBezTo>
                    <a:cubicBezTo>
                      <a:pt x="3271014" y="15108"/>
                      <a:pt x="3390814" y="-6675"/>
                      <a:pt x="3636352" y="0"/>
                    </a:cubicBezTo>
                    <a:cubicBezTo>
                      <a:pt x="3881890" y="6675"/>
                      <a:pt x="4145434" y="-37501"/>
                      <a:pt x="4450081" y="0"/>
                    </a:cubicBezTo>
                    <a:cubicBezTo>
                      <a:pt x="4442216" y="118163"/>
                      <a:pt x="4440840" y="285330"/>
                      <a:pt x="4450081" y="375246"/>
                    </a:cubicBezTo>
                    <a:cubicBezTo>
                      <a:pt x="4459322" y="465162"/>
                      <a:pt x="4434705" y="597856"/>
                      <a:pt x="4450081" y="798395"/>
                    </a:cubicBezTo>
                    <a:cubicBezTo>
                      <a:pt x="4244368" y="791031"/>
                      <a:pt x="4194605" y="786205"/>
                      <a:pt x="3947858" y="798395"/>
                    </a:cubicBezTo>
                    <a:cubicBezTo>
                      <a:pt x="3701111" y="810585"/>
                      <a:pt x="3615218" y="825343"/>
                      <a:pt x="3356633" y="798395"/>
                    </a:cubicBezTo>
                    <a:cubicBezTo>
                      <a:pt x="3098048" y="771447"/>
                      <a:pt x="3078518" y="775648"/>
                      <a:pt x="2854409" y="798395"/>
                    </a:cubicBezTo>
                    <a:cubicBezTo>
                      <a:pt x="2630300" y="821142"/>
                      <a:pt x="2491732" y="786565"/>
                      <a:pt x="2307685" y="798395"/>
                    </a:cubicBezTo>
                    <a:cubicBezTo>
                      <a:pt x="2123638" y="810225"/>
                      <a:pt x="1965940" y="816939"/>
                      <a:pt x="1760961" y="798395"/>
                    </a:cubicBezTo>
                    <a:cubicBezTo>
                      <a:pt x="1555982" y="779851"/>
                      <a:pt x="1452633" y="773714"/>
                      <a:pt x="1258737" y="798395"/>
                    </a:cubicBezTo>
                    <a:cubicBezTo>
                      <a:pt x="1064841" y="823076"/>
                      <a:pt x="590233" y="749518"/>
                      <a:pt x="0" y="798395"/>
                    </a:cubicBezTo>
                    <a:cubicBezTo>
                      <a:pt x="-5067" y="653252"/>
                      <a:pt x="-9735" y="494459"/>
                      <a:pt x="0" y="383230"/>
                    </a:cubicBezTo>
                    <a:cubicBezTo>
                      <a:pt x="9735" y="272002"/>
                      <a:pt x="-1525" y="102001"/>
                      <a:pt x="0" y="0"/>
                    </a:cubicBezTo>
                    <a:close/>
                  </a:path>
                  <a:path w="4450081" h="798395" stroke="0" extrusionOk="0">
                    <a:moveTo>
                      <a:pt x="0" y="0"/>
                    </a:moveTo>
                    <a:cubicBezTo>
                      <a:pt x="250506" y="4207"/>
                      <a:pt x="369850" y="33842"/>
                      <a:pt x="680227" y="0"/>
                    </a:cubicBezTo>
                    <a:cubicBezTo>
                      <a:pt x="990604" y="-33842"/>
                      <a:pt x="1102548" y="16837"/>
                      <a:pt x="1226951" y="0"/>
                    </a:cubicBezTo>
                    <a:cubicBezTo>
                      <a:pt x="1351354" y="-16837"/>
                      <a:pt x="1551415" y="-9471"/>
                      <a:pt x="1773675" y="0"/>
                    </a:cubicBezTo>
                    <a:cubicBezTo>
                      <a:pt x="1995935" y="9471"/>
                      <a:pt x="2036379" y="18856"/>
                      <a:pt x="2275899" y="0"/>
                    </a:cubicBezTo>
                    <a:cubicBezTo>
                      <a:pt x="2515419" y="-18856"/>
                      <a:pt x="2704438" y="10150"/>
                      <a:pt x="2822623" y="0"/>
                    </a:cubicBezTo>
                    <a:cubicBezTo>
                      <a:pt x="2940808" y="-10150"/>
                      <a:pt x="3198186" y="-24920"/>
                      <a:pt x="3502849" y="0"/>
                    </a:cubicBezTo>
                    <a:cubicBezTo>
                      <a:pt x="3807512" y="24920"/>
                      <a:pt x="4186774" y="-1346"/>
                      <a:pt x="4450081" y="0"/>
                    </a:cubicBezTo>
                    <a:cubicBezTo>
                      <a:pt x="4464907" y="202854"/>
                      <a:pt x="4433943" y="316085"/>
                      <a:pt x="4450081" y="415165"/>
                    </a:cubicBezTo>
                    <a:cubicBezTo>
                      <a:pt x="4466219" y="514245"/>
                      <a:pt x="4453122" y="673847"/>
                      <a:pt x="4450081" y="798395"/>
                    </a:cubicBezTo>
                    <a:cubicBezTo>
                      <a:pt x="4236948" y="818402"/>
                      <a:pt x="4024945" y="775768"/>
                      <a:pt x="3725354" y="798395"/>
                    </a:cubicBezTo>
                    <a:cubicBezTo>
                      <a:pt x="3425763" y="821022"/>
                      <a:pt x="3235952" y="830604"/>
                      <a:pt x="3000626" y="798395"/>
                    </a:cubicBezTo>
                    <a:cubicBezTo>
                      <a:pt x="2765300" y="766186"/>
                      <a:pt x="2554225" y="829227"/>
                      <a:pt x="2364900" y="798395"/>
                    </a:cubicBezTo>
                    <a:cubicBezTo>
                      <a:pt x="2175575" y="767563"/>
                      <a:pt x="1941071" y="792588"/>
                      <a:pt x="1684674" y="798395"/>
                    </a:cubicBezTo>
                    <a:cubicBezTo>
                      <a:pt x="1428277" y="804202"/>
                      <a:pt x="1160143" y="781141"/>
                      <a:pt x="1004447" y="798395"/>
                    </a:cubicBezTo>
                    <a:cubicBezTo>
                      <a:pt x="848751" y="815649"/>
                      <a:pt x="479656" y="814285"/>
                      <a:pt x="0" y="798395"/>
                    </a:cubicBezTo>
                    <a:cubicBezTo>
                      <a:pt x="14443" y="661455"/>
                      <a:pt x="-4114" y="502732"/>
                      <a:pt x="0" y="383230"/>
                    </a:cubicBezTo>
                    <a:cubicBezTo>
                      <a:pt x="4114" y="263729"/>
                      <a:pt x="-2405" y="109806"/>
                      <a:pt x="0" y="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Open Question 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     </a:t>
                </a:r>
                <a:r>
                  <a:rPr lang="en-US" dirty="0">
                    <a:solidFill>
                      <a:schemeClr val="bg1"/>
                    </a:solidFill>
                  </a:rPr>
                  <a:t>Can do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99999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time?</a:t>
                </a:r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009AB0-74C4-4BF8-AD16-DCD82D186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06" y="3227606"/>
                <a:ext cx="4450081" cy="7983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755840988">
                      <a:custGeom>
                        <a:avLst/>
                        <a:gdLst>
                          <a:gd name="connsiteX0" fmla="*/ 0 w 4450081"/>
                          <a:gd name="connsiteY0" fmla="*/ 0 h 798395"/>
                          <a:gd name="connsiteX1" fmla="*/ 680227 w 4450081"/>
                          <a:gd name="connsiteY1" fmla="*/ 0 h 798395"/>
                          <a:gd name="connsiteX2" fmla="*/ 1404954 w 4450081"/>
                          <a:gd name="connsiteY2" fmla="*/ 0 h 798395"/>
                          <a:gd name="connsiteX3" fmla="*/ 1996179 w 4450081"/>
                          <a:gd name="connsiteY3" fmla="*/ 0 h 798395"/>
                          <a:gd name="connsiteX4" fmla="*/ 2631905 w 4450081"/>
                          <a:gd name="connsiteY4" fmla="*/ 0 h 798395"/>
                          <a:gd name="connsiteX5" fmla="*/ 3134128 w 4450081"/>
                          <a:gd name="connsiteY5" fmla="*/ 0 h 798395"/>
                          <a:gd name="connsiteX6" fmla="*/ 3636352 w 4450081"/>
                          <a:gd name="connsiteY6" fmla="*/ 0 h 798395"/>
                          <a:gd name="connsiteX7" fmla="*/ 4450081 w 4450081"/>
                          <a:gd name="connsiteY7" fmla="*/ 0 h 798395"/>
                          <a:gd name="connsiteX8" fmla="*/ 4450081 w 4450081"/>
                          <a:gd name="connsiteY8" fmla="*/ 375246 h 798395"/>
                          <a:gd name="connsiteX9" fmla="*/ 4450081 w 4450081"/>
                          <a:gd name="connsiteY9" fmla="*/ 798395 h 798395"/>
                          <a:gd name="connsiteX10" fmla="*/ 3947858 w 4450081"/>
                          <a:gd name="connsiteY10" fmla="*/ 798395 h 798395"/>
                          <a:gd name="connsiteX11" fmla="*/ 3356633 w 4450081"/>
                          <a:gd name="connsiteY11" fmla="*/ 798395 h 798395"/>
                          <a:gd name="connsiteX12" fmla="*/ 2854409 w 4450081"/>
                          <a:gd name="connsiteY12" fmla="*/ 798395 h 798395"/>
                          <a:gd name="connsiteX13" fmla="*/ 2307685 w 4450081"/>
                          <a:gd name="connsiteY13" fmla="*/ 798395 h 798395"/>
                          <a:gd name="connsiteX14" fmla="*/ 1760961 w 4450081"/>
                          <a:gd name="connsiteY14" fmla="*/ 798395 h 798395"/>
                          <a:gd name="connsiteX15" fmla="*/ 1258737 w 4450081"/>
                          <a:gd name="connsiteY15" fmla="*/ 798395 h 798395"/>
                          <a:gd name="connsiteX16" fmla="*/ 0 w 4450081"/>
                          <a:gd name="connsiteY16" fmla="*/ 798395 h 798395"/>
                          <a:gd name="connsiteX17" fmla="*/ 0 w 4450081"/>
                          <a:gd name="connsiteY17" fmla="*/ 383230 h 798395"/>
                          <a:gd name="connsiteX18" fmla="*/ 0 w 4450081"/>
                          <a:gd name="connsiteY18" fmla="*/ 0 h 798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450081" h="798395" fill="none" extrusionOk="0">
                            <a:moveTo>
                              <a:pt x="0" y="0"/>
                            </a:moveTo>
                            <a:cubicBezTo>
                              <a:pt x="216971" y="6832"/>
                              <a:pt x="419449" y="-5784"/>
                              <a:pt x="680227" y="0"/>
                            </a:cubicBezTo>
                            <a:cubicBezTo>
                              <a:pt x="941005" y="5784"/>
                              <a:pt x="1102149" y="-11503"/>
                              <a:pt x="1404954" y="0"/>
                            </a:cubicBezTo>
                            <a:cubicBezTo>
                              <a:pt x="1707759" y="11503"/>
                              <a:pt x="1802200" y="-16434"/>
                              <a:pt x="1996179" y="0"/>
                            </a:cubicBezTo>
                            <a:cubicBezTo>
                              <a:pt x="2190159" y="16434"/>
                              <a:pt x="2454601" y="15298"/>
                              <a:pt x="2631905" y="0"/>
                            </a:cubicBezTo>
                            <a:cubicBezTo>
                              <a:pt x="2809209" y="-15298"/>
                              <a:pt x="2997242" y="-15108"/>
                              <a:pt x="3134128" y="0"/>
                            </a:cubicBezTo>
                            <a:cubicBezTo>
                              <a:pt x="3271014" y="15108"/>
                              <a:pt x="3390814" y="-6675"/>
                              <a:pt x="3636352" y="0"/>
                            </a:cubicBezTo>
                            <a:cubicBezTo>
                              <a:pt x="3881890" y="6675"/>
                              <a:pt x="4145434" y="-37501"/>
                              <a:pt x="4450081" y="0"/>
                            </a:cubicBezTo>
                            <a:cubicBezTo>
                              <a:pt x="4442216" y="118163"/>
                              <a:pt x="4440840" y="285330"/>
                              <a:pt x="4450081" y="375246"/>
                            </a:cubicBezTo>
                            <a:cubicBezTo>
                              <a:pt x="4459322" y="465162"/>
                              <a:pt x="4434705" y="597856"/>
                              <a:pt x="4450081" y="798395"/>
                            </a:cubicBezTo>
                            <a:cubicBezTo>
                              <a:pt x="4244368" y="791031"/>
                              <a:pt x="4194605" y="786205"/>
                              <a:pt x="3947858" y="798395"/>
                            </a:cubicBezTo>
                            <a:cubicBezTo>
                              <a:pt x="3701111" y="810585"/>
                              <a:pt x="3615218" y="825343"/>
                              <a:pt x="3356633" y="798395"/>
                            </a:cubicBezTo>
                            <a:cubicBezTo>
                              <a:pt x="3098048" y="771447"/>
                              <a:pt x="3078518" y="775648"/>
                              <a:pt x="2854409" y="798395"/>
                            </a:cubicBezTo>
                            <a:cubicBezTo>
                              <a:pt x="2630300" y="821142"/>
                              <a:pt x="2491732" y="786565"/>
                              <a:pt x="2307685" y="798395"/>
                            </a:cubicBezTo>
                            <a:cubicBezTo>
                              <a:pt x="2123638" y="810225"/>
                              <a:pt x="1965940" y="816939"/>
                              <a:pt x="1760961" y="798395"/>
                            </a:cubicBezTo>
                            <a:cubicBezTo>
                              <a:pt x="1555982" y="779851"/>
                              <a:pt x="1452633" y="773714"/>
                              <a:pt x="1258737" y="798395"/>
                            </a:cubicBezTo>
                            <a:cubicBezTo>
                              <a:pt x="1064841" y="823076"/>
                              <a:pt x="590233" y="749518"/>
                              <a:pt x="0" y="798395"/>
                            </a:cubicBezTo>
                            <a:cubicBezTo>
                              <a:pt x="-5067" y="653252"/>
                              <a:pt x="-9735" y="494459"/>
                              <a:pt x="0" y="383230"/>
                            </a:cubicBezTo>
                            <a:cubicBezTo>
                              <a:pt x="9735" y="272002"/>
                              <a:pt x="-1525" y="102001"/>
                              <a:pt x="0" y="0"/>
                            </a:cubicBezTo>
                            <a:close/>
                          </a:path>
                          <a:path w="4450081" h="798395" stroke="0" extrusionOk="0">
                            <a:moveTo>
                              <a:pt x="0" y="0"/>
                            </a:moveTo>
                            <a:cubicBezTo>
                              <a:pt x="250506" y="4207"/>
                              <a:pt x="369850" y="33842"/>
                              <a:pt x="680227" y="0"/>
                            </a:cubicBezTo>
                            <a:cubicBezTo>
                              <a:pt x="990604" y="-33842"/>
                              <a:pt x="1102548" y="16837"/>
                              <a:pt x="1226951" y="0"/>
                            </a:cubicBezTo>
                            <a:cubicBezTo>
                              <a:pt x="1351354" y="-16837"/>
                              <a:pt x="1551415" y="-9471"/>
                              <a:pt x="1773675" y="0"/>
                            </a:cubicBezTo>
                            <a:cubicBezTo>
                              <a:pt x="1995935" y="9471"/>
                              <a:pt x="2036379" y="18856"/>
                              <a:pt x="2275899" y="0"/>
                            </a:cubicBezTo>
                            <a:cubicBezTo>
                              <a:pt x="2515419" y="-18856"/>
                              <a:pt x="2704438" y="10150"/>
                              <a:pt x="2822623" y="0"/>
                            </a:cubicBezTo>
                            <a:cubicBezTo>
                              <a:pt x="2940808" y="-10150"/>
                              <a:pt x="3198186" y="-24920"/>
                              <a:pt x="3502849" y="0"/>
                            </a:cubicBezTo>
                            <a:cubicBezTo>
                              <a:pt x="3807512" y="24920"/>
                              <a:pt x="4186774" y="-1346"/>
                              <a:pt x="4450081" y="0"/>
                            </a:cubicBezTo>
                            <a:cubicBezTo>
                              <a:pt x="4464907" y="202854"/>
                              <a:pt x="4433943" y="316085"/>
                              <a:pt x="4450081" y="415165"/>
                            </a:cubicBezTo>
                            <a:cubicBezTo>
                              <a:pt x="4466219" y="514245"/>
                              <a:pt x="4453122" y="673847"/>
                              <a:pt x="4450081" y="798395"/>
                            </a:cubicBezTo>
                            <a:cubicBezTo>
                              <a:pt x="4236948" y="818402"/>
                              <a:pt x="4024945" y="775768"/>
                              <a:pt x="3725354" y="798395"/>
                            </a:cubicBezTo>
                            <a:cubicBezTo>
                              <a:pt x="3425763" y="821022"/>
                              <a:pt x="3235952" y="830604"/>
                              <a:pt x="3000626" y="798395"/>
                            </a:cubicBezTo>
                            <a:cubicBezTo>
                              <a:pt x="2765300" y="766186"/>
                              <a:pt x="2554225" y="829227"/>
                              <a:pt x="2364900" y="798395"/>
                            </a:cubicBezTo>
                            <a:cubicBezTo>
                              <a:pt x="2175575" y="767563"/>
                              <a:pt x="1941071" y="792588"/>
                              <a:pt x="1684674" y="798395"/>
                            </a:cubicBezTo>
                            <a:cubicBezTo>
                              <a:pt x="1428277" y="804202"/>
                              <a:pt x="1160143" y="781141"/>
                              <a:pt x="1004447" y="798395"/>
                            </a:cubicBezTo>
                            <a:cubicBezTo>
                              <a:pt x="848751" y="815649"/>
                              <a:pt x="479656" y="814285"/>
                              <a:pt x="0" y="798395"/>
                            </a:cubicBezTo>
                            <a:cubicBezTo>
                              <a:pt x="14443" y="661455"/>
                              <a:pt x="-4114" y="502732"/>
                              <a:pt x="0" y="383230"/>
                            </a:cubicBezTo>
                            <a:cubicBezTo>
                              <a:pt x="4114" y="263729"/>
                              <a:pt x="-2405" y="10980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179B1B5D-F23D-4E01-A3B0-4BA302BDDADB}"/>
                  </a:ext>
                </a:extLst>
              </p:cNvPr>
              <p:cNvSpPr/>
              <p:nvPr/>
            </p:nvSpPr>
            <p:spPr>
              <a:xfrm>
                <a:off x="2633485" y="3852531"/>
                <a:ext cx="2579761" cy="915491"/>
              </a:xfrm>
              <a:prstGeom prst="wedgeEllipseCallout">
                <a:avLst>
                  <a:gd name="adj1" fmla="val 58359"/>
                  <a:gd name="adj2" fmla="val -18339"/>
                </a:avLst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Before our work, only known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dirty="0">
                    <a:solidFill>
                      <a:srgbClr val="C00000"/>
                    </a:solidFill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</a:rPr>
                  <a:t>(Lente et al.)</a:t>
                </a:r>
              </a:p>
            </p:txBody>
          </p:sp>
        </mc:Choice>
        <mc:Fallback xmlns=""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179B1B5D-F23D-4E01-A3B0-4BA302BDD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85" y="3852531"/>
                <a:ext cx="2579761" cy="915491"/>
              </a:xfrm>
              <a:prstGeom prst="wedgeEllipseCallout">
                <a:avLst>
                  <a:gd name="adj1" fmla="val 58359"/>
                  <a:gd name="adj2" fmla="val -18339"/>
                </a:avLst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2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ACA7A-61F9-4146-88BE-0AD2CEEE17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Parameters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ACA7A-61F9-4146-88BE-0AD2CEEE1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15" t="-41538" b="-4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4918-99D1-4A60-A8B6-63D4106D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96B0-AF93-4956-8B39-18C8A408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E62697B7-6FF0-4AEF-BFA7-501A5ED22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3146830"/>
                  </p:ext>
                </p:extLst>
              </p:nvPr>
            </p:nvGraphicFramePr>
            <p:xfrm>
              <a:off x="2098906" y="1594408"/>
              <a:ext cx="4893653" cy="2210888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2225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87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6693">
                      <a:extLst>
                        <a:ext uri="{9D8B030D-6E8A-4147-A177-3AD203B41FA5}">
                          <a16:colId xmlns:a16="http://schemas.microsoft.com/office/drawing/2014/main" val="250908266"/>
                        </a:ext>
                      </a:extLst>
                    </a:gridCol>
                    <a:gridCol w="995680">
                      <a:extLst>
                        <a:ext uri="{9D8B030D-6E8A-4147-A177-3AD203B41FA5}">
                          <a16:colId xmlns:a16="http://schemas.microsoft.com/office/drawing/2014/main" val="268794792"/>
                        </a:ext>
                      </a:extLst>
                    </a:gridCol>
                  </a:tblGrid>
                  <a:tr h="1772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Histogram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ℬ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3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3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i="1" baseline="0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i="1" baseline="0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32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1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E62697B7-6FF0-4AEF-BFA7-501A5ED22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3146830"/>
                  </p:ext>
                </p:extLst>
              </p:nvPr>
            </p:nvGraphicFramePr>
            <p:xfrm>
              <a:off x="2098906" y="1594408"/>
              <a:ext cx="4893653" cy="2210888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2225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87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6693">
                      <a:extLst>
                        <a:ext uri="{9D8B030D-6E8A-4147-A177-3AD203B41FA5}">
                          <a16:colId xmlns:a16="http://schemas.microsoft.com/office/drawing/2014/main" val="250908266"/>
                        </a:ext>
                      </a:extLst>
                    </a:gridCol>
                    <a:gridCol w="995680">
                      <a:extLst>
                        <a:ext uri="{9D8B030D-6E8A-4147-A177-3AD203B41FA5}">
                          <a16:colId xmlns:a16="http://schemas.microsoft.com/office/drawing/2014/main" val="268794792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" t="-12500" r="-300995" b="-5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Histogram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6346" t="-12500" r="-159615" b="-5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0854" t="-12500" r="-1220" b="-55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3994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" t="-40909" r="-300995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6346" t="-40909" r="-159615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0854" t="-40909" r="-1220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3994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" t="-140909" r="-300995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32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1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7BB670-B3B9-491B-BCF4-285B0F2AE70C}"/>
                  </a:ext>
                </a:extLst>
              </p:cNvPr>
              <p:cNvSpPr/>
              <p:nvPr/>
            </p:nvSpPr>
            <p:spPr>
              <a:xfrm>
                <a:off x="6129254" y="137598"/>
                <a:ext cx="2919307" cy="776116"/>
              </a:xfrm>
              <a:custGeom>
                <a:avLst/>
                <a:gdLst>
                  <a:gd name="connsiteX0" fmla="*/ 0 w 2919307"/>
                  <a:gd name="connsiteY0" fmla="*/ 0 h 776116"/>
                  <a:gd name="connsiteX1" fmla="*/ 613054 w 2919307"/>
                  <a:gd name="connsiteY1" fmla="*/ 0 h 776116"/>
                  <a:gd name="connsiteX2" fmla="*/ 1109337 w 2919307"/>
                  <a:gd name="connsiteY2" fmla="*/ 0 h 776116"/>
                  <a:gd name="connsiteX3" fmla="*/ 1664005 w 2919307"/>
                  <a:gd name="connsiteY3" fmla="*/ 0 h 776116"/>
                  <a:gd name="connsiteX4" fmla="*/ 2277059 w 2919307"/>
                  <a:gd name="connsiteY4" fmla="*/ 0 h 776116"/>
                  <a:gd name="connsiteX5" fmla="*/ 2919307 w 2919307"/>
                  <a:gd name="connsiteY5" fmla="*/ 0 h 776116"/>
                  <a:gd name="connsiteX6" fmla="*/ 2919307 w 2919307"/>
                  <a:gd name="connsiteY6" fmla="*/ 372536 h 776116"/>
                  <a:gd name="connsiteX7" fmla="*/ 2919307 w 2919307"/>
                  <a:gd name="connsiteY7" fmla="*/ 776116 h 776116"/>
                  <a:gd name="connsiteX8" fmla="*/ 2335446 w 2919307"/>
                  <a:gd name="connsiteY8" fmla="*/ 776116 h 776116"/>
                  <a:gd name="connsiteX9" fmla="*/ 1722391 w 2919307"/>
                  <a:gd name="connsiteY9" fmla="*/ 776116 h 776116"/>
                  <a:gd name="connsiteX10" fmla="*/ 1226109 w 2919307"/>
                  <a:gd name="connsiteY10" fmla="*/ 776116 h 776116"/>
                  <a:gd name="connsiteX11" fmla="*/ 671441 w 2919307"/>
                  <a:gd name="connsiteY11" fmla="*/ 776116 h 776116"/>
                  <a:gd name="connsiteX12" fmla="*/ 0 w 2919307"/>
                  <a:gd name="connsiteY12" fmla="*/ 776116 h 776116"/>
                  <a:gd name="connsiteX13" fmla="*/ 0 w 2919307"/>
                  <a:gd name="connsiteY13" fmla="*/ 372536 h 776116"/>
                  <a:gd name="connsiteX14" fmla="*/ 0 w 2919307"/>
                  <a:gd name="connsiteY14" fmla="*/ 0 h 77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9307" h="776116" fill="none" extrusionOk="0">
                    <a:moveTo>
                      <a:pt x="0" y="0"/>
                    </a:moveTo>
                    <a:cubicBezTo>
                      <a:pt x="300120" y="10109"/>
                      <a:pt x="452762" y="-704"/>
                      <a:pt x="613054" y="0"/>
                    </a:cubicBezTo>
                    <a:cubicBezTo>
                      <a:pt x="773346" y="704"/>
                      <a:pt x="944848" y="-4133"/>
                      <a:pt x="1109337" y="0"/>
                    </a:cubicBezTo>
                    <a:cubicBezTo>
                      <a:pt x="1273826" y="4133"/>
                      <a:pt x="1408039" y="14724"/>
                      <a:pt x="1664005" y="0"/>
                    </a:cubicBezTo>
                    <a:cubicBezTo>
                      <a:pt x="1919971" y="-14724"/>
                      <a:pt x="2131947" y="-23325"/>
                      <a:pt x="2277059" y="0"/>
                    </a:cubicBezTo>
                    <a:cubicBezTo>
                      <a:pt x="2422171" y="23325"/>
                      <a:pt x="2780634" y="-29546"/>
                      <a:pt x="2919307" y="0"/>
                    </a:cubicBezTo>
                    <a:cubicBezTo>
                      <a:pt x="2932103" y="110178"/>
                      <a:pt x="2925164" y="246156"/>
                      <a:pt x="2919307" y="372536"/>
                    </a:cubicBezTo>
                    <a:cubicBezTo>
                      <a:pt x="2913450" y="498916"/>
                      <a:pt x="2936507" y="619082"/>
                      <a:pt x="2919307" y="776116"/>
                    </a:cubicBezTo>
                    <a:cubicBezTo>
                      <a:pt x="2636183" y="781620"/>
                      <a:pt x="2510767" y="762274"/>
                      <a:pt x="2335446" y="776116"/>
                    </a:cubicBezTo>
                    <a:cubicBezTo>
                      <a:pt x="2160125" y="789958"/>
                      <a:pt x="1855113" y="799133"/>
                      <a:pt x="1722391" y="776116"/>
                    </a:cubicBezTo>
                    <a:cubicBezTo>
                      <a:pt x="1589669" y="753099"/>
                      <a:pt x="1421635" y="791914"/>
                      <a:pt x="1226109" y="776116"/>
                    </a:cubicBezTo>
                    <a:cubicBezTo>
                      <a:pt x="1030583" y="760318"/>
                      <a:pt x="939402" y="764137"/>
                      <a:pt x="671441" y="776116"/>
                    </a:cubicBezTo>
                    <a:cubicBezTo>
                      <a:pt x="403480" y="788095"/>
                      <a:pt x="147665" y="792704"/>
                      <a:pt x="0" y="776116"/>
                    </a:cubicBezTo>
                    <a:cubicBezTo>
                      <a:pt x="17332" y="650477"/>
                      <a:pt x="-16768" y="491805"/>
                      <a:pt x="0" y="372536"/>
                    </a:cubicBezTo>
                    <a:cubicBezTo>
                      <a:pt x="16768" y="253267"/>
                      <a:pt x="15756" y="100816"/>
                      <a:pt x="0" y="0"/>
                    </a:cubicBezTo>
                    <a:close/>
                  </a:path>
                  <a:path w="2919307" h="776116" stroke="0" extrusionOk="0">
                    <a:moveTo>
                      <a:pt x="0" y="0"/>
                    </a:moveTo>
                    <a:cubicBezTo>
                      <a:pt x="133795" y="-1767"/>
                      <a:pt x="433234" y="4277"/>
                      <a:pt x="642248" y="0"/>
                    </a:cubicBezTo>
                    <a:cubicBezTo>
                      <a:pt x="851262" y="-4277"/>
                      <a:pt x="942023" y="-19097"/>
                      <a:pt x="1196916" y="0"/>
                    </a:cubicBezTo>
                    <a:cubicBezTo>
                      <a:pt x="1451809" y="19097"/>
                      <a:pt x="1589805" y="17818"/>
                      <a:pt x="1693198" y="0"/>
                    </a:cubicBezTo>
                    <a:cubicBezTo>
                      <a:pt x="1796591" y="-17818"/>
                      <a:pt x="1990073" y="13289"/>
                      <a:pt x="2277059" y="0"/>
                    </a:cubicBezTo>
                    <a:cubicBezTo>
                      <a:pt x="2564045" y="-13289"/>
                      <a:pt x="2758369" y="-9933"/>
                      <a:pt x="2919307" y="0"/>
                    </a:cubicBezTo>
                    <a:cubicBezTo>
                      <a:pt x="2929855" y="112356"/>
                      <a:pt x="2902211" y="256518"/>
                      <a:pt x="2919307" y="380297"/>
                    </a:cubicBezTo>
                    <a:cubicBezTo>
                      <a:pt x="2936403" y="504076"/>
                      <a:pt x="2918054" y="629893"/>
                      <a:pt x="2919307" y="776116"/>
                    </a:cubicBezTo>
                    <a:cubicBezTo>
                      <a:pt x="2704595" y="769939"/>
                      <a:pt x="2579114" y="752343"/>
                      <a:pt x="2335446" y="776116"/>
                    </a:cubicBezTo>
                    <a:cubicBezTo>
                      <a:pt x="2091778" y="799889"/>
                      <a:pt x="2001979" y="753508"/>
                      <a:pt x="1839163" y="776116"/>
                    </a:cubicBezTo>
                    <a:cubicBezTo>
                      <a:pt x="1676347" y="798724"/>
                      <a:pt x="1534276" y="752663"/>
                      <a:pt x="1255302" y="776116"/>
                    </a:cubicBezTo>
                    <a:cubicBezTo>
                      <a:pt x="976328" y="799569"/>
                      <a:pt x="797288" y="749395"/>
                      <a:pt x="642248" y="776116"/>
                    </a:cubicBezTo>
                    <a:cubicBezTo>
                      <a:pt x="487208" y="802837"/>
                      <a:pt x="314853" y="756592"/>
                      <a:pt x="0" y="776116"/>
                    </a:cubicBezTo>
                    <a:cubicBezTo>
                      <a:pt x="-8848" y="591083"/>
                      <a:pt x="400" y="464306"/>
                      <a:pt x="0" y="380297"/>
                    </a:cubicBezTo>
                    <a:cubicBezTo>
                      <a:pt x="-400" y="296288"/>
                      <a:pt x="4841" y="115387"/>
                      <a:pt x="0" y="0"/>
                    </a:cubicBezTo>
                    <a:close/>
                  </a:path>
                </a:pathLst>
              </a:custGeom>
              <a:solidFill>
                <a:srgbClr val="007A37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7BB670-B3B9-491B-BCF4-285B0F2AE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4" y="137598"/>
                <a:ext cx="2919307" cy="776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989574929">
                      <a:custGeom>
                        <a:avLst/>
                        <a:gdLst>
                          <a:gd name="connsiteX0" fmla="*/ 0 w 2919307"/>
                          <a:gd name="connsiteY0" fmla="*/ 0 h 776116"/>
                          <a:gd name="connsiteX1" fmla="*/ 613054 w 2919307"/>
                          <a:gd name="connsiteY1" fmla="*/ 0 h 776116"/>
                          <a:gd name="connsiteX2" fmla="*/ 1109337 w 2919307"/>
                          <a:gd name="connsiteY2" fmla="*/ 0 h 776116"/>
                          <a:gd name="connsiteX3" fmla="*/ 1664005 w 2919307"/>
                          <a:gd name="connsiteY3" fmla="*/ 0 h 776116"/>
                          <a:gd name="connsiteX4" fmla="*/ 2277059 w 2919307"/>
                          <a:gd name="connsiteY4" fmla="*/ 0 h 776116"/>
                          <a:gd name="connsiteX5" fmla="*/ 2919307 w 2919307"/>
                          <a:gd name="connsiteY5" fmla="*/ 0 h 776116"/>
                          <a:gd name="connsiteX6" fmla="*/ 2919307 w 2919307"/>
                          <a:gd name="connsiteY6" fmla="*/ 372536 h 776116"/>
                          <a:gd name="connsiteX7" fmla="*/ 2919307 w 2919307"/>
                          <a:gd name="connsiteY7" fmla="*/ 776116 h 776116"/>
                          <a:gd name="connsiteX8" fmla="*/ 2335446 w 2919307"/>
                          <a:gd name="connsiteY8" fmla="*/ 776116 h 776116"/>
                          <a:gd name="connsiteX9" fmla="*/ 1722391 w 2919307"/>
                          <a:gd name="connsiteY9" fmla="*/ 776116 h 776116"/>
                          <a:gd name="connsiteX10" fmla="*/ 1226109 w 2919307"/>
                          <a:gd name="connsiteY10" fmla="*/ 776116 h 776116"/>
                          <a:gd name="connsiteX11" fmla="*/ 671441 w 2919307"/>
                          <a:gd name="connsiteY11" fmla="*/ 776116 h 776116"/>
                          <a:gd name="connsiteX12" fmla="*/ 0 w 2919307"/>
                          <a:gd name="connsiteY12" fmla="*/ 776116 h 776116"/>
                          <a:gd name="connsiteX13" fmla="*/ 0 w 2919307"/>
                          <a:gd name="connsiteY13" fmla="*/ 372536 h 776116"/>
                          <a:gd name="connsiteX14" fmla="*/ 0 w 2919307"/>
                          <a:gd name="connsiteY14" fmla="*/ 0 h 7761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919307" h="776116" fill="none" extrusionOk="0">
                            <a:moveTo>
                              <a:pt x="0" y="0"/>
                            </a:moveTo>
                            <a:cubicBezTo>
                              <a:pt x="300120" y="10109"/>
                              <a:pt x="452762" y="-704"/>
                              <a:pt x="613054" y="0"/>
                            </a:cubicBezTo>
                            <a:cubicBezTo>
                              <a:pt x="773346" y="704"/>
                              <a:pt x="944848" y="-4133"/>
                              <a:pt x="1109337" y="0"/>
                            </a:cubicBezTo>
                            <a:cubicBezTo>
                              <a:pt x="1273826" y="4133"/>
                              <a:pt x="1408039" y="14724"/>
                              <a:pt x="1664005" y="0"/>
                            </a:cubicBezTo>
                            <a:cubicBezTo>
                              <a:pt x="1919971" y="-14724"/>
                              <a:pt x="2131947" y="-23325"/>
                              <a:pt x="2277059" y="0"/>
                            </a:cubicBezTo>
                            <a:cubicBezTo>
                              <a:pt x="2422171" y="23325"/>
                              <a:pt x="2780634" y="-29546"/>
                              <a:pt x="2919307" y="0"/>
                            </a:cubicBezTo>
                            <a:cubicBezTo>
                              <a:pt x="2932103" y="110178"/>
                              <a:pt x="2925164" y="246156"/>
                              <a:pt x="2919307" y="372536"/>
                            </a:cubicBezTo>
                            <a:cubicBezTo>
                              <a:pt x="2913450" y="498916"/>
                              <a:pt x="2936507" y="619082"/>
                              <a:pt x="2919307" y="776116"/>
                            </a:cubicBezTo>
                            <a:cubicBezTo>
                              <a:pt x="2636183" y="781620"/>
                              <a:pt x="2510767" y="762274"/>
                              <a:pt x="2335446" y="776116"/>
                            </a:cubicBezTo>
                            <a:cubicBezTo>
                              <a:pt x="2160125" y="789958"/>
                              <a:pt x="1855113" y="799133"/>
                              <a:pt x="1722391" y="776116"/>
                            </a:cubicBezTo>
                            <a:cubicBezTo>
                              <a:pt x="1589669" y="753099"/>
                              <a:pt x="1421635" y="791914"/>
                              <a:pt x="1226109" y="776116"/>
                            </a:cubicBezTo>
                            <a:cubicBezTo>
                              <a:pt x="1030583" y="760318"/>
                              <a:pt x="939402" y="764137"/>
                              <a:pt x="671441" y="776116"/>
                            </a:cubicBezTo>
                            <a:cubicBezTo>
                              <a:pt x="403480" y="788095"/>
                              <a:pt x="147665" y="792704"/>
                              <a:pt x="0" y="776116"/>
                            </a:cubicBezTo>
                            <a:cubicBezTo>
                              <a:pt x="17332" y="650477"/>
                              <a:pt x="-16768" y="491805"/>
                              <a:pt x="0" y="372536"/>
                            </a:cubicBezTo>
                            <a:cubicBezTo>
                              <a:pt x="16768" y="253267"/>
                              <a:pt x="15756" y="100816"/>
                              <a:pt x="0" y="0"/>
                            </a:cubicBezTo>
                            <a:close/>
                          </a:path>
                          <a:path w="2919307" h="776116" stroke="0" extrusionOk="0">
                            <a:moveTo>
                              <a:pt x="0" y="0"/>
                            </a:moveTo>
                            <a:cubicBezTo>
                              <a:pt x="133795" y="-1767"/>
                              <a:pt x="433234" y="4277"/>
                              <a:pt x="642248" y="0"/>
                            </a:cubicBezTo>
                            <a:cubicBezTo>
                              <a:pt x="851262" y="-4277"/>
                              <a:pt x="942023" y="-19097"/>
                              <a:pt x="1196916" y="0"/>
                            </a:cubicBezTo>
                            <a:cubicBezTo>
                              <a:pt x="1451809" y="19097"/>
                              <a:pt x="1589805" y="17818"/>
                              <a:pt x="1693198" y="0"/>
                            </a:cubicBezTo>
                            <a:cubicBezTo>
                              <a:pt x="1796591" y="-17818"/>
                              <a:pt x="1990073" y="13289"/>
                              <a:pt x="2277059" y="0"/>
                            </a:cubicBezTo>
                            <a:cubicBezTo>
                              <a:pt x="2564045" y="-13289"/>
                              <a:pt x="2758369" y="-9933"/>
                              <a:pt x="2919307" y="0"/>
                            </a:cubicBezTo>
                            <a:cubicBezTo>
                              <a:pt x="2929855" y="112356"/>
                              <a:pt x="2902211" y="256518"/>
                              <a:pt x="2919307" y="380297"/>
                            </a:cubicBezTo>
                            <a:cubicBezTo>
                              <a:pt x="2936403" y="504076"/>
                              <a:pt x="2918054" y="629893"/>
                              <a:pt x="2919307" y="776116"/>
                            </a:cubicBezTo>
                            <a:cubicBezTo>
                              <a:pt x="2704595" y="769939"/>
                              <a:pt x="2579114" y="752343"/>
                              <a:pt x="2335446" y="776116"/>
                            </a:cubicBezTo>
                            <a:cubicBezTo>
                              <a:pt x="2091778" y="799889"/>
                              <a:pt x="2001979" y="753508"/>
                              <a:pt x="1839163" y="776116"/>
                            </a:cubicBezTo>
                            <a:cubicBezTo>
                              <a:pt x="1676347" y="798724"/>
                              <a:pt x="1534276" y="752663"/>
                              <a:pt x="1255302" y="776116"/>
                            </a:cubicBezTo>
                            <a:cubicBezTo>
                              <a:pt x="976328" y="799569"/>
                              <a:pt x="797288" y="749395"/>
                              <a:pt x="642248" y="776116"/>
                            </a:cubicBezTo>
                            <a:cubicBezTo>
                              <a:pt x="487208" y="802837"/>
                              <a:pt x="314853" y="756592"/>
                              <a:pt x="0" y="776116"/>
                            </a:cubicBezTo>
                            <a:cubicBezTo>
                              <a:pt x="-8848" y="591083"/>
                              <a:pt x="400" y="464306"/>
                              <a:pt x="0" y="380297"/>
                            </a:cubicBezTo>
                            <a:cubicBezTo>
                              <a:pt x="-400" y="296288"/>
                              <a:pt x="4841" y="11538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39D56210-3DB9-42C7-A313-071A178BA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827" y="1962534"/>
            <a:ext cx="1911620" cy="8893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212B09-8404-4FC3-B6E0-43A7F91F0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280" y="2880443"/>
            <a:ext cx="1902282" cy="8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84FD-23D6-46F7-8503-7697BB78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A: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53CDE-F660-43DA-89BD-B074BB8C6A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5907" y="2571750"/>
                <a:ext cx="3453900" cy="3310413"/>
              </a:xfrm>
            </p:spPr>
            <p:txBody>
              <a:bodyPr/>
              <a:lstStyle/>
              <a:p>
                <a:pPr algn="ctr"/>
                <a:r>
                  <a:rPr lang="en-US" dirty="0"/>
                  <a:t>Runtime: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A37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7A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A37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A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007A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007A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A37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7A3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7A37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007A37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1" i="1" smtClean="0">
                                  <a:solidFill>
                                    <a:srgbClr val="007A37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007A37"/>
                                  </a:solidFill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solidFill>
                                        <a:srgbClr val="007A3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7A37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NL" b="1" dirty="0"/>
              </a:p>
              <a:p>
                <a:pPr algn="ctr"/>
                <a:endParaRPr lang="nl-NL" dirty="0"/>
              </a:p>
              <a:p>
                <a:pPr algn="ctr"/>
                <a:r>
                  <a:rPr lang="nl-NL" dirty="0"/>
                  <a:t>New runtime: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b="0" dirty="0"/>
                </a:br>
                <a:endParaRPr lang="nl-NL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53CDE-F660-43DA-89BD-B074BB8C6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5907" y="2571750"/>
                <a:ext cx="3453900" cy="3310413"/>
              </a:xfrm>
              <a:blipFill>
                <a:blip r:embed="rId2"/>
                <a:stretch>
                  <a:fillRect t="-20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BA266-7914-456D-B600-D4402F1C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41D1D-5F99-4D40-9C1E-41F2AC23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410634-08A8-4B4C-B157-5244E80A1FBD}"/>
                  </a:ext>
                </a:extLst>
              </p:cNvPr>
              <p:cNvSpPr/>
              <p:nvPr/>
            </p:nvSpPr>
            <p:spPr>
              <a:xfrm>
                <a:off x="2701622" y="1202120"/>
                <a:ext cx="4185826" cy="795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410634-08A8-4B4C-B157-5244E80A1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22" y="1202120"/>
                <a:ext cx="4185826" cy="795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84ACB3-CDAC-49AD-8EE2-DBA49C6DECEE}"/>
                  </a:ext>
                </a:extLst>
              </p:cNvPr>
              <p:cNvSpPr/>
              <p:nvPr/>
            </p:nvSpPr>
            <p:spPr>
              <a:xfrm>
                <a:off x="933783" y="1356860"/>
                <a:ext cx="1896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84ACB3-CDAC-49AD-8EE2-DBA49C6DE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3" y="1356860"/>
                <a:ext cx="189660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87FDEF5-1BA8-4B61-9BCC-13AE555F2A21}"/>
              </a:ext>
            </a:extLst>
          </p:cNvPr>
          <p:cNvGrpSpPr/>
          <p:nvPr/>
        </p:nvGrpSpPr>
        <p:grpSpPr>
          <a:xfrm>
            <a:off x="1926787" y="1726191"/>
            <a:ext cx="2554048" cy="659879"/>
            <a:chOff x="3041904" y="1726191"/>
            <a:chExt cx="2554048" cy="659879"/>
          </a:xfrm>
        </p:grpSpPr>
        <p:cxnSp>
          <p:nvCxnSpPr>
            <p:cNvPr id="8" name="Curved Connector 59">
              <a:extLst>
                <a:ext uri="{FF2B5EF4-FFF2-40B4-BE49-F238E27FC236}">
                  <a16:creationId xmlns:a16="http://schemas.microsoft.com/office/drawing/2014/main" id="{A085325D-0CFD-42FE-88C6-DE0BBF275C06}"/>
                </a:ext>
              </a:extLst>
            </p:cNvPr>
            <p:cNvCxnSpPr>
              <a:cxnSpLocks/>
            </p:cNvCxnSpPr>
            <p:nvPr/>
          </p:nvCxnSpPr>
          <p:spPr>
            <a:xfrm>
              <a:off x="3041904" y="1726191"/>
              <a:ext cx="579120" cy="372572"/>
            </a:xfrm>
            <a:prstGeom prst="straightConnector1">
              <a:avLst/>
            </a:prstGeom>
            <a:ln>
              <a:solidFill>
                <a:srgbClr val="007A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784ABF-033F-4074-B848-C080ED7572EB}"/>
                </a:ext>
              </a:extLst>
            </p:cNvPr>
            <p:cNvSpPr txBox="1"/>
            <p:nvPr/>
          </p:nvSpPr>
          <p:spPr>
            <a:xfrm>
              <a:off x="3548048" y="2047516"/>
              <a:ext cx="2047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A37"/>
                  </a:solidFill>
                </a:rPr>
                <a:t>leftover capacities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B8B10B-0D36-4514-8786-F367E99881D9}"/>
              </a:ext>
            </a:extLst>
          </p:cNvPr>
          <p:cNvGrpSpPr/>
          <p:nvPr/>
        </p:nvGrpSpPr>
        <p:grpSpPr>
          <a:xfrm>
            <a:off x="506596" y="1764060"/>
            <a:ext cx="1298271" cy="616434"/>
            <a:chOff x="1621713" y="1764060"/>
            <a:chExt cx="1298271" cy="616434"/>
          </a:xfrm>
        </p:grpSpPr>
        <p:cxnSp>
          <p:nvCxnSpPr>
            <p:cNvPr id="13" name="Curved Connector 59">
              <a:extLst>
                <a:ext uri="{FF2B5EF4-FFF2-40B4-BE49-F238E27FC236}">
                  <a16:creationId xmlns:a16="http://schemas.microsoft.com/office/drawing/2014/main" id="{E3FE7A92-6D2F-4053-94F1-B38F4E6A1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9336" y="1764060"/>
              <a:ext cx="67057" cy="277880"/>
            </a:xfrm>
            <a:prstGeom prst="straightConnector1">
              <a:avLst/>
            </a:prstGeom>
            <a:ln>
              <a:solidFill>
                <a:srgbClr val="007A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5AC0E04-DA1A-4BBC-826B-C3C6BB4975E8}"/>
                    </a:ext>
                  </a:extLst>
                </p:cNvPr>
                <p:cNvSpPr txBox="1"/>
                <p:nvPr/>
              </p:nvSpPr>
              <p:spPr>
                <a:xfrm>
                  <a:off x="1621713" y="2041940"/>
                  <a:ext cx="12982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7A37"/>
                      </a:solidFill>
                    </a:rPr>
                    <a:t>Items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A37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rgbClr val="007A37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1600" b="0" i="1" smtClean="0">
                          <a:solidFill>
                            <a:srgbClr val="007A37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endParaRPr lang="en-US" sz="1600" dirty="0">
                    <a:solidFill>
                      <a:srgbClr val="007A37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5AC0E04-DA1A-4BBC-826B-C3C6BB497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713" y="2041940"/>
                  <a:ext cx="1298271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2347" t="-5357" b="-21429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m1">
                <a:extLst>
                  <a:ext uri="{FF2B5EF4-FFF2-40B4-BE49-F238E27FC236}">
                    <a16:creationId xmlns:a16="http://schemas.microsoft.com/office/drawing/2014/main" id="{8B1980E4-39BE-40F0-B991-221D09A242AA}"/>
                  </a:ext>
                </a:extLst>
              </p:cNvPr>
              <p:cNvSpPr/>
              <p:nvPr/>
            </p:nvSpPr>
            <p:spPr>
              <a:xfrm>
                <a:off x="4480835" y="190412"/>
                <a:ext cx="4296565" cy="1085288"/>
              </a:xfrm>
              <a:prstGeom prst="roundRect">
                <a:avLst/>
              </a:prstGeom>
              <a:solidFill>
                <a:srgbClr val="C5FFC5">
                  <a:alpha val="44706"/>
                </a:srgbClr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nl-NL" dirty="0">
                    <a:solidFill>
                      <a:schemeClr val="tx1"/>
                    </a:solidFill>
                  </a:rPr>
                  <a:t>Algorithm A runs in time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99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999</m:t>
                          </m:r>
                        </m:e>
                        <m:sup>
                          <m:r>
                            <a:rPr lang="en-US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hm1">
                <a:extLst>
                  <a:ext uri="{FF2B5EF4-FFF2-40B4-BE49-F238E27FC236}">
                    <a16:creationId xmlns:a16="http://schemas.microsoft.com/office/drawing/2014/main" id="{8B1980E4-39BE-40F0-B991-221D09A24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5" y="190412"/>
                <a:ext cx="4296565" cy="108528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4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FABD-2509-407A-BAAC-3CF42184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B: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E7FC6-0CC7-487C-ADCD-B48AD7E6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Faster Exponential Time Algorithm for Bin Packing with a Constant Number of Bins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DA29-C7D1-4BF6-AE00-E77F4E1B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hm2">
                <a:extLst>
                  <a:ext uri="{FF2B5EF4-FFF2-40B4-BE49-F238E27FC236}">
                    <a16:creationId xmlns:a16="http://schemas.microsoft.com/office/drawing/2014/main" id="{0FB1C55B-965A-4EC1-BAC7-2481E41F3683}"/>
                  </a:ext>
                </a:extLst>
              </p:cNvPr>
              <p:cNvSpPr/>
              <p:nvPr/>
            </p:nvSpPr>
            <p:spPr>
              <a:xfrm>
                <a:off x="480482" y="1179565"/>
                <a:ext cx="4321687" cy="10746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dirty="0">
                    <a:solidFill>
                      <a:schemeClr val="tx1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0" i="1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we can compute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i="1" dirty="0">
                    <a:solidFill>
                      <a:schemeClr val="accent4"/>
                    </a:solidFill>
                  </a:rPr>
                  <a:t> </a:t>
                </a:r>
                <a:r>
                  <a:rPr lang="en-US" b="0" dirty="0">
                    <a:solidFill>
                      <a:schemeClr val="accent4"/>
                    </a:solidFill>
                  </a:rPr>
                  <a:t>can be distributed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>
                    <a:solidFill>
                      <a:schemeClr val="accent4"/>
                    </a:solidFill>
                  </a:rPr>
                  <a:t> bins</a:t>
                </a:r>
                <a:r>
                  <a:rPr lang="en-US" b="1" dirty="0">
                    <a:solidFill>
                      <a:schemeClr val="tx2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</m:oMath>
                </a14:m>
                <a:r>
                  <a:rPr lang="en-US" b="0" i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4" name="Thm2">
                <a:extLst>
                  <a:ext uri="{FF2B5EF4-FFF2-40B4-BE49-F238E27FC236}">
                    <a16:creationId xmlns:a16="http://schemas.microsoft.com/office/drawing/2014/main" id="{0FB1C55B-965A-4EC1-BAC7-2481E41F3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2" y="1179565"/>
                <a:ext cx="4321687" cy="1074612"/>
              </a:xfrm>
              <a:prstGeom prst="roundRect">
                <a:avLst/>
              </a:prstGeom>
              <a:blipFill>
                <a:blip r:embed="rId2"/>
                <a:stretch>
                  <a:fillRect b="-55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E6F54-1636-4E8C-9946-59BE68F3A929}"/>
                  </a:ext>
                </a:extLst>
              </p:cNvPr>
              <p:cNvSpPr txBox="1"/>
              <p:nvPr/>
            </p:nvSpPr>
            <p:spPr>
              <a:xfrm>
                <a:off x="738625" y="3456880"/>
                <a:ext cx="1902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E6F54-1636-4E8C-9946-59BE68F3A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25" y="3456880"/>
                <a:ext cx="1902700" cy="276999"/>
              </a:xfrm>
              <a:prstGeom prst="rect">
                <a:avLst/>
              </a:prstGeom>
              <a:blipFill>
                <a:blip r:embed="rId3"/>
                <a:stretch>
                  <a:fillRect l="-2244" t="-2174" r="-4487" b="-369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BFF6BB7E-98D9-42DD-A8A4-8F9DE06D09CA}"/>
                  </a:ext>
                </a:extLst>
              </p:cNvPr>
              <p:cNvSpPr/>
              <p:nvPr/>
            </p:nvSpPr>
            <p:spPr>
              <a:xfrm>
                <a:off x="989178" y="2495066"/>
                <a:ext cx="2272123" cy="624465"/>
              </a:xfrm>
              <a:prstGeom prst="wedgeEllipseCallout">
                <a:avLst>
                  <a:gd name="adj1" fmla="val -21329"/>
                  <a:gd name="adj2" fmla="val -109134"/>
                </a:avLst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↓</m:t>
                    </m:r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all </a:t>
                </a:r>
                <a:r>
                  <a:rPr lang="nl-NL" sz="1600" b="1" dirty="0">
                    <a:solidFill>
                      <a:schemeClr val="tx1"/>
                    </a:solidFill>
                  </a:rPr>
                  <a:t>subsets</a:t>
                </a:r>
                <a:r>
                  <a:rPr lang="nl-NL" sz="1600" dirty="0">
                    <a:solidFill>
                      <a:schemeClr val="tx1"/>
                    </a:solidFill>
                  </a:rPr>
                  <a:t> of a set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BFF6BB7E-98D9-42DD-A8A4-8F9DE06D0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78" y="2495066"/>
                <a:ext cx="2272123" cy="624465"/>
              </a:xfrm>
              <a:prstGeom prst="wedgeEllipseCallout">
                <a:avLst>
                  <a:gd name="adj1" fmla="val -21329"/>
                  <a:gd name="adj2" fmla="val -109134"/>
                </a:avLst>
              </a:prstGeom>
              <a:blipFill>
                <a:blip r:embed="rId4"/>
                <a:stretch>
                  <a:fillRect b="-4142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4F4BCD57-48A5-40C0-A426-7E26CB0B451B}"/>
              </a:ext>
            </a:extLst>
          </p:cNvPr>
          <p:cNvSpPr/>
          <p:nvPr/>
        </p:nvSpPr>
        <p:spPr>
          <a:xfrm>
            <a:off x="876850" y="3807030"/>
            <a:ext cx="672925" cy="351001"/>
          </a:xfrm>
          <a:prstGeom prst="wedgeEllipseCallout">
            <a:avLst>
              <a:gd name="adj1" fmla="val 28901"/>
              <a:gd name="adj2" fmla="val -71025"/>
            </a:avLst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Yes!</a:t>
            </a:r>
          </a:p>
        </p:txBody>
      </p:sp>
      <p:sp>
        <p:nvSpPr>
          <p:cNvPr id="42" name="Speech Bubble: Oval 41">
            <a:extLst>
              <a:ext uri="{FF2B5EF4-FFF2-40B4-BE49-F238E27FC236}">
                <a16:creationId xmlns:a16="http://schemas.microsoft.com/office/drawing/2014/main" id="{168F4F8D-2B1A-47D3-A4CD-EA67F01E08A1}"/>
              </a:ext>
            </a:extLst>
          </p:cNvPr>
          <p:cNvSpPr/>
          <p:nvPr/>
        </p:nvSpPr>
        <p:spPr>
          <a:xfrm>
            <a:off x="2070648" y="3838093"/>
            <a:ext cx="672925" cy="351001"/>
          </a:xfrm>
          <a:prstGeom prst="wedgeEllipseCallout">
            <a:avLst>
              <a:gd name="adj1" fmla="val -32799"/>
              <a:gd name="adj2" fmla="val -76273"/>
            </a:avLst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Yes!</a:t>
            </a: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AFC481E6-15BF-40B4-B692-E054D9D28439}"/>
              </a:ext>
            </a:extLst>
          </p:cNvPr>
          <p:cNvSpPr/>
          <p:nvPr/>
        </p:nvSpPr>
        <p:spPr>
          <a:xfrm>
            <a:off x="1473749" y="4101440"/>
            <a:ext cx="672925" cy="351001"/>
          </a:xfrm>
          <a:prstGeom prst="wedgeEllipseCallout">
            <a:avLst>
              <a:gd name="adj1" fmla="val -5094"/>
              <a:gd name="adj2" fmla="val -1377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No!</a:t>
            </a:r>
          </a:p>
        </p:txBody>
      </p:sp>
      <p:sp>
        <p:nvSpPr>
          <p:cNvPr id="52" name="Thought Bubble: Cloud 51">
            <a:extLst>
              <a:ext uri="{FF2B5EF4-FFF2-40B4-BE49-F238E27FC236}">
                <a16:creationId xmlns:a16="http://schemas.microsoft.com/office/drawing/2014/main" id="{EB96265A-CD74-4516-AD37-E578C321D9F5}"/>
              </a:ext>
            </a:extLst>
          </p:cNvPr>
          <p:cNvSpPr/>
          <p:nvPr/>
        </p:nvSpPr>
        <p:spPr>
          <a:xfrm>
            <a:off x="3944784" y="2807298"/>
            <a:ext cx="4051882" cy="1452384"/>
          </a:xfrm>
          <a:prstGeom prst="cloudCallout">
            <a:avLst>
              <a:gd name="adj1" fmla="val -46806"/>
              <a:gd name="adj2" fmla="val -6279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Based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Inclusion/Exclusion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Fast algebraic transformations (Zeta/Möbius)</a:t>
            </a:r>
            <a:endParaRPr lang="nl-NL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 animBg="1"/>
      <p:bldP spid="41" grpId="0" animBg="1"/>
      <p:bldP spid="42" grpId="0" animBg="1"/>
      <p:bldP spid="45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FABD-2509-407A-BAAC-3CF42184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B: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E7FC6-0CC7-487C-ADCD-B48AD7E6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Faster Exponential Time Algorithm for Bin Packing with a Constant Number of Bins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DA29-C7D1-4BF6-AE00-E77F4E1B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hm2">
                <a:extLst>
                  <a:ext uri="{FF2B5EF4-FFF2-40B4-BE49-F238E27FC236}">
                    <a16:creationId xmlns:a16="http://schemas.microsoft.com/office/drawing/2014/main" id="{0FB1C55B-965A-4EC1-BAC7-2481E41F3683}"/>
                  </a:ext>
                </a:extLst>
              </p:cNvPr>
              <p:cNvSpPr/>
              <p:nvPr/>
            </p:nvSpPr>
            <p:spPr>
              <a:xfrm>
                <a:off x="480482" y="1179565"/>
                <a:ext cx="4321687" cy="10746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dirty="0">
                    <a:solidFill>
                      <a:schemeClr val="tx1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0" i="1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we can compute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i="1" dirty="0">
                    <a:solidFill>
                      <a:schemeClr val="accent4"/>
                    </a:solidFill>
                  </a:rPr>
                  <a:t> </a:t>
                </a:r>
                <a:r>
                  <a:rPr lang="en-US" b="0" dirty="0">
                    <a:solidFill>
                      <a:schemeClr val="accent4"/>
                    </a:solidFill>
                  </a:rPr>
                  <a:t>can be distributed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>
                    <a:solidFill>
                      <a:schemeClr val="accent4"/>
                    </a:solidFill>
                  </a:rPr>
                  <a:t> bins</a:t>
                </a:r>
                <a:r>
                  <a:rPr lang="en-US" b="1" dirty="0">
                    <a:solidFill>
                      <a:schemeClr val="tx2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</m:oMath>
                </a14:m>
                <a:r>
                  <a:rPr lang="en-US" b="0" i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4" name="Thm2">
                <a:extLst>
                  <a:ext uri="{FF2B5EF4-FFF2-40B4-BE49-F238E27FC236}">
                    <a16:creationId xmlns:a16="http://schemas.microsoft.com/office/drawing/2014/main" id="{0FB1C55B-965A-4EC1-BAC7-2481E41F3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2" y="1179565"/>
                <a:ext cx="4321687" cy="1074612"/>
              </a:xfrm>
              <a:prstGeom prst="roundRect">
                <a:avLst/>
              </a:prstGeom>
              <a:blipFill>
                <a:blip r:embed="rId2"/>
                <a:stretch>
                  <a:fillRect b="-55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D3EB01-5EF8-438F-B478-C6D058B29573}"/>
                  </a:ext>
                </a:extLst>
              </p:cNvPr>
              <p:cNvSpPr/>
              <p:nvPr/>
            </p:nvSpPr>
            <p:spPr>
              <a:xfrm>
                <a:off x="6223410" y="3169738"/>
                <a:ext cx="1357865" cy="28714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7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D3EB01-5EF8-438F-B478-C6D058B29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10" y="3169738"/>
                <a:ext cx="1357865" cy="287142"/>
              </a:xfrm>
              <a:prstGeom prst="rect">
                <a:avLst/>
              </a:prstGeom>
              <a:blipFill>
                <a:blip r:embed="rId3"/>
                <a:stretch>
                  <a:fillRect b="-28571"/>
                </a:stretch>
              </a:blipFill>
              <a:ln>
                <a:solidFill>
                  <a:srgbClr val="00729A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0F34CD-ACF8-4BAB-96E8-5247BC711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6277" y="2275471"/>
                <a:ext cx="4172134" cy="59255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fits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bins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0F34CD-ACF8-4BAB-96E8-5247BC711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6277" y="2275471"/>
                <a:ext cx="4172134" cy="592557"/>
              </a:xfrm>
              <a:blipFill>
                <a:blip r:embed="rId4"/>
                <a:stretch>
                  <a:fillRect l="-3070" b="-567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22D575-0B0E-4D13-A3A9-F3F2A0937995}"/>
                  </a:ext>
                </a:extLst>
              </p:cNvPr>
              <p:cNvSpPr/>
              <p:nvPr/>
            </p:nvSpPr>
            <p:spPr>
              <a:xfrm>
                <a:off x="5373162" y="1305094"/>
                <a:ext cx="2918369" cy="738472"/>
              </a:xfrm>
              <a:custGeom>
                <a:avLst/>
                <a:gdLst>
                  <a:gd name="connsiteX0" fmla="*/ 0 w 2918369"/>
                  <a:gd name="connsiteY0" fmla="*/ 0 h 738472"/>
                  <a:gd name="connsiteX1" fmla="*/ 525306 w 2918369"/>
                  <a:gd name="connsiteY1" fmla="*/ 0 h 738472"/>
                  <a:gd name="connsiteX2" fmla="*/ 1167348 w 2918369"/>
                  <a:gd name="connsiteY2" fmla="*/ 0 h 738472"/>
                  <a:gd name="connsiteX3" fmla="*/ 1692654 w 2918369"/>
                  <a:gd name="connsiteY3" fmla="*/ 0 h 738472"/>
                  <a:gd name="connsiteX4" fmla="*/ 2217960 w 2918369"/>
                  <a:gd name="connsiteY4" fmla="*/ 0 h 738472"/>
                  <a:gd name="connsiteX5" fmla="*/ 2918369 w 2918369"/>
                  <a:gd name="connsiteY5" fmla="*/ 0 h 738472"/>
                  <a:gd name="connsiteX6" fmla="*/ 2918369 w 2918369"/>
                  <a:gd name="connsiteY6" fmla="*/ 361851 h 738472"/>
                  <a:gd name="connsiteX7" fmla="*/ 2918369 w 2918369"/>
                  <a:gd name="connsiteY7" fmla="*/ 738472 h 738472"/>
                  <a:gd name="connsiteX8" fmla="*/ 2363879 w 2918369"/>
                  <a:gd name="connsiteY8" fmla="*/ 738472 h 738472"/>
                  <a:gd name="connsiteX9" fmla="*/ 1751021 w 2918369"/>
                  <a:gd name="connsiteY9" fmla="*/ 738472 h 738472"/>
                  <a:gd name="connsiteX10" fmla="*/ 1138164 w 2918369"/>
                  <a:gd name="connsiteY10" fmla="*/ 738472 h 738472"/>
                  <a:gd name="connsiteX11" fmla="*/ 554490 w 2918369"/>
                  <a:gd name="connsiteY11" fmla="*/ 738472 h 738472"/>
                  <a:gd name="connsiteX12" fmla="*/ 0 w 2918369"/>
                  <a:gd name="connsiteY12" fmla="*/ 738472 h 738472"/>
                  <a:gd name="connsiteX13" fmla="*/ 0 w 2918369"/>
                  <a:gd name="connsiteY13" fmla="*/ 384005 h 738472"/>
                  <a:gd name="connsiteX14" fmla="*/ 0 w 2918369"/>
                  <a:gd name="connsiteY14" fmla="*/ 0 h 73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8369" h="738472" fill="none" extrusionOk="0">
                    <a:moveTo>
                      <a:pt x="0" y="0"/>
                    </a:moveTo>
                    <a:cubicBezTo>
                      <a:pt x="192601" y="-15431"/>
                      <a:pt x="286829" y="14214"/>
                      <a:pt x="525306" y="0"/>
                    </a:cubicBezTo>
                    <a:cubicBezTo>
                      <a:pt x="763783" y="-14214"/>
                      <a:pt x="913793" y="15368"/>
                      <a:pt x="1167348" y="0"/>
                    </a:cubicBezTo>
                    <a:cubicBezTo>
                      <a:pt x="1420903" y="-15368"/>
                      <a:pt x="1520996" y="10790"/>
                      <a:pt x="1692654" y="0"/>
                    </a:cubicBezTo>
                    <a:cubicBezTo>
                      <a:pt x="1864312" y="-10790"/>
                      <a:pt x="2023632" y="62598"/>
                      <a:pt x="2217960" y="0"/>
                    </a:cubicBezTo>
                    <a:cubicBezTo>
                      <a:pt x="2412288" y="-62598"/>
                      <a:pt x="2678271" y="80536"/>
                      <a:pt x="2918369" y="0"/>
                    </a:cubicBezTo>
                    <a:cubicBezTo>
                      <a:pt x="2918870" y="81986"/>
                      <a:pt x="2883860" y="251266"/>
                      <a:pt x="2918369" y="361851"/>
                    </a:cubicBezTo>
                    <a:cubicBezTo>
                      <a:pt x="2952878" y="472436"/>
                      <a:pt x="2917258" y="655662"/>
                      <a:pt x="2918369" y="738472"/>
                    </a:cubicBezTo>
                    <a:cubicBezTo>
                      <a:pt x="2715760" y="771279"/>
                      <a:pt x="2570191" y="706272"/>
                      <a:pt x="2363879" y="738472"/>
                    </a:cubicBezTo>
                    <a:cubicBezTo>
                      <a:pt x="2157567" y="770672"/>
                      <a:pt x="2021406" y="700198"/>
                      <a:pt x="1751021" y="738472"/>
                    </a:cubicBezTo>
                    <a:cubicBezTo>
                      <a:pt x="1480636" y="776746"/>
                      <a:pt x="1331598" y="675889"/>
                      <a:pt x="1138164" y="738472"/>
                    </a:cubicBezTo>
                    <a:cubicBezTo>
                      <a:pt x="944730" y="801055"/>
                      <a:pt x="807058" y="678990"/>
                      <a:pt x="554490" y="738472"/>
                    </a:cubicBezTo>
                    <a:cubicBezTo>
                      <a:pt x="301922" y="797954"/>
                      <a:pt x="183739" y="721462"/>
                      <a:pt x="0" y="738472"/>
                    </a:cubicBezTo>
                    <a:cubicBezTo>
                      <a:pt x="-14061" y="577691"/>
                      <a:pt x="15289" y="463118"/>
                      <a:pt x="0" y="384005"/>
                    </a:cubicBezTo>
                    <a:cubicBezTo>
                      <a:pt x="-15289" y="304892"/>
                      <a:pt x="13417" y="172217"/>
                      <a:pt x="0" y="0"/>
                    </a:cubicBezTo>
                    <a:close/>
                  </a:path>
                  <a:path w="2918369" h="738472" stroke="0" extrusionOk="0">
                    <a:moveTo>
                      <a:pt x="0" y="0"/>
                    </a:moveTo>
                    <a:cubicBezTo>
                      <a:pt x="274377" y="-43165"/>
                      <a:pt x="457441" y="55297"/>
                      <a:pt x="612857" y="0"/>
                    </a:cubicBezTo>
                    <a:cubicBezTo>
                      <a:pt x="768273" y="-55297"/>
                      <a:pt x="1012840" y="6861"/>
                      <a:pt x="1138164" y="0"/>
                    </a:cubicBezTo>
                    <a:cubicBezTo>
                      <a:pt x="1263488" y="-6861"/>
                      <a:pt x="1600573" y="52412"/>
                      <a:pt x="1721838" y="0"/>
                    </a:cubicBezTo>
                    <a:cubicBezTo>
                      <a:pt x="1843103" y="-52412"/>
                      <a:pt x="2061902" y="35912"/>
                      <a:pt x="2217960" y="0"/>
                    </a:cubicBezTo>
                    <a:cubicBezTo>
                      <a:pt x="2374018" y="-35912"/>
                      <a:pt x="2651749" y="49723"/>
                      <a:pt x="2918369" y="0"/>
                    </a:cubicBezTo>
                    <a:cubicBezTo>
                      <a:pt x="2950298" y="80999"/>
                      <a:pt x="2897630" y="236106"/>
                      <a:pt x="2918369" y="347082"/>
                    </a:cubicBezTo>
                    <a:cubicBezTo>
                      <a:pt x="2939108" y="458058"/>
                      <a:pt x="2911546" y="555442"/>
                      <a:pt x="2918369" y="738472"/>
                    </a:cubicBezTo>
                    <a:cubicBezTo>
                      <a:pt x="2759200" y="754709"/>
                      <a:pt x="2619068" y="710227"/>
                      <a:pt x="2422246" y="738472"/>
                    </a:cubicBezTo>
                    <a:cubicBezTo>
                      <a:pt x="2225424" y="766717"/>
                      <a:pt x="1958033" y="738231"/>
                      <a:pt x="1809389" y="738472"/>
                    </a:cubicBezTo>
                    <a:cubicBezTo>
                      <a:pt x="1660745" y="738713"/>
                      <a:pt x="1474411" y="737115"/>
                      <a:pt x="1254899" y="738472"/>
                    </a:cubicBezTo>
                    <a:cubicBezTo>
                      <a:pt x="1035387" y="739829"/>
                      <a:pt x="909267" y="701017"/>
                      <a:pt x="758776" y="738472"/>
                    </a:cubicBezTo>
                    <a:cubicBezTo>
                      <a:pt x="608285" y="775927"/>
                      <a:pt x="375924" y="711269"/>
                      <a:pt x="0" y="738472"/>
                    </a:cubicBezTo>
                    <a:cubicBezTo>
                      <a:pt x="-33497" y="650710"/>
                      <a:pt x="2051" y="499213"/>
                      <a:pt x="0" y="369236"/>
                    </a:cubicBezTo>
                    <a:cubicBezTo>
                      <a:pt x="-2051" y="239259"/>
                      <a:pt x="26997" y="17365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415731141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dirty="0"/>
                  <a:t>Assume: </a:t>
                </a:r>
              </a:p>
              <a:p>
                <a:pPr marL="15240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 dirty="0">
                    <a:solidFill>
                      <a:schemeClr val="tx1"/>
                    </a:solidFill>
                  </a:rPr>
                  <a:t> items fit </a:t>
                </a:r>
                <a:r>
                  <a:rPr lang="nl-NL" sz="1800" b="1" dirty="0">
                    <a:solidFill>
                      <a:schemeClr val="tx1"/>
                    </a:solidFill>
                  </a:rPr>
                  <a:t>exactly </a:t>
                </a:r>
                <a:r>
                  <a:rPr lang="nl-NL" sz="1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 dirty="0">
                    <a:solidFill>
                      <a:schemeClr val="tx1"/>
                    </a:solidFill>
                  </a:rPr>
                  <a:t> bins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22D575-0B0E-4D13-A3A9-F3F2A0937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162" y="1305094"/>
                <a:ext cx="2918369" cy="738472"/>
              </a:xfrm>
              <a:prstGeom prst="rect">
                <a:avLst/>
              </a:prstGeom>
              <a:blipFill>
                <a:blip r:embed="rId5"/>
                <a:stretch>
                  <a:fillRect t="-763"/>
                </a:stretch>
              </a:blip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4157311417">
                      <a:custGeom>
                        <a:avLst/>
                        <a:gdLst>
                          <a:gd name="connsiteX0" fmla="*/ 0 w 2918369"/>
                          <a:gd name="connsiteY0" fmla="*/ 0 h 738472"/>
                          <a:gd name="connsiteX1" fmla="*/ 525306 w 2918369"/>
                          <a:gd name="connsiteY1" fmla="*/ 0 h 738472"/>
                          <a:gd name="connsiteX2" fmla="*/ 1167348 w 2918369"/>
                          <a:gd name="connsiteY2" fmla="*/ 0 h 738472"/>
                          <a:gd name="connsiteX3" fmla="*/ 1692654 w 2918369"/>
                          <a:gd name="connsiteY3" fmla="*/ 0 h 738472"/>
                          <a:gd name="connsiteX4" fmla="*/ 2217960 w 2918369"/>
                          <a:gd name="connsiteY4" fmla="*/ 0 h 738472"/>
                          <a:gd name="connsiteX5" fmla="*/ 2918369 w 2918369"/>
                          <a:gd name="connsiteY5" fmla="*/ 0 h 738472"/>
                          <a:gd name="connsiteX6" fmla="*/ 2918369 w 2918369"/>
                          <a:gd name="connsiteY6" fmla="*/ 361851 h 738472"/>
                          <a:gd name="connsiteX7" fmla="*/ 2918369 w 2918369"/>
                          <a:gd name="connsiteY7" fmla="*/ 738472 h 738472"/>
                          <a:gd name="connsiteX8" fmla="*/ 2363879 w 2918369"/>
                          <a:gd name="connsiteY8" fmla="*/ 738472 h 738472"/>
                          <a:gd name="connsiteX9" fmla="*/ 1751021 w 2918369"/>
                          <a:gd name="connsiteY9" fmla="*/ 738472 h 738472"/>
                          <a:gd name="connsiteX10" fmla="*/ 1138164 w 2918369"/>
                          <a:gd name="connsiteY10" fmla="*/ 738472 h 738472"/>
                          <a:gd name="connsiteX11" fmla="*/ 554490 w 2918369"/>
                          <a:gd name="connsiteY11" fmla="*/ 738472 h 738472"/>
                          <a:gd name="connsiteX12" fmla="*/ 0 w 2918369"/>
                          <a:gd name="connsiteY12" fmla="*/ 738472 h 738472"/>
                          <a:gd name="connsiteX13" fmla="*/ 0 w 2918369"/>
                          <a:gd name="connsiteY13" fmla="*/ 384005 h 738472"/>
                          <a:gd name="connsiteX14" fmla="*/ 0 w 2918369"/>
                          <a:gd name="connsiteY14" fmla="*/ 0 h 7384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918369" h="738472" fill="none" extrusionOk="0">
                            <a:moveTo>
                              <a:pt x="0" y="0"/>
                            </a:moveTo>
                            <a:cubicBezTo>
                              <a:pt x="192601" y="-15431"/>
                              <a:pt x="286829" y="14214"/>
                              <a:pt x="525306" y="0"/>
                            </a:cubicBezTo>
                            <a:cubicBezTo>
                              <a:pt x="763783" y="-14214"/>
                              <a:pt x="913793" y="15368"/>
                              <a:pt x="1167348" y="0"/>
                            </a:cubicBezTo>
                            <a:cubicBezTo>
                              <a:pt x="1420903" y="-15368"/>
                              <a:pt x="1520996" y="10790"/>
                              <a:pt x="1692654" y="0"/>
                            </a:cubicBezTo>
                            <a:cubicBezTo>
                              <a:pt x="1864312" y="-10790"/>
                              <a:pt x="2023632" y="62598"/>
                              <a:pt x="2217960" y="0"/>
                            </a:cubicBezTo>
                            <a:cubicBezTo>
                              <a:pt x="2412288" y="-62598"/>
                              <a:pt x="2678271" y="80536"/>
                              <a:pt x="2918369" y="0"/>
                            </a:cubicBezTo>
                            <a:cubicBezTo>
                              <a:pt x="2918870" y="81986"/>
                              <a:pt x="2883860" y="251266"/>
                              <a:pt x="2918369" y="361851"/>
                            </a:cubicBezTo>
                            <a:cubicBezTo>
                              <a:pt x="2952878" y="472436"/>
                              <a:pt x="2917258" y="655662"/>
                              <a:pt x="2918369" y="738472"/>
                            </a:cubicBezTo>
                            <a:cubicBezTo>
                              <a:pt x="2715760" y="771279"/>
                              <a:pt x="2570191" y="706272"/>
                              <a:pt x="2363879" y="738472"/>
                            </a:cubicBezTo>
                            <a:cubicBezTo>
                              <a:pt x="2157567" y="770672"/>
                              <a:pt x="2021406" y="700198"/>
                              <a:pt x="1751021" y="738472"/>
                            </a:cubicBezTo>
                            <a:cubicBezTo>
                              <a:pt x="1480636" y="776746"/>
                              <a:pt x="1331598" y="675889"/>
                              <a:pt x="1138164" y="738472"/>
                            </a:cubicBezTo>
                            <a:cubicBezTo>
                              <a:pt x="944730" y="801055"/>
                              <a:pt x="807058" y="678990"/>
                              <a:pt x="554490" y="738472"/>
                            </a:cubicBezTo>
                            <a:cubicBezTo>
                              <a:pt x="301922" y="797954"/>
                              <a:pt x="183739" y="721462"/>
                              <a:pt x="0" y="738472"/>
                            </a:cubicBezTo>
                            <a:cubicBezTo>
                              <a:pt x="-14061" y="577691"/>
                              <a:pt x="15289" y="463118"/>
                              <a:pt x="0" y="384005"/>
                            </a:cubicBezTo>
                            <a:cubicBezTo>
                              <a:pt x="-15289" y="304892"/>
                              <a:pt x="13417" y="172217"/>
                              <a:pt x="0" y="0"/>
                            </a:cubicBezTo>
                            <a:close/>
                          </a:path>
                          <a:path w="2918369" h="738472" stroke="0" extrusionOk="0">
                            <a:moveTo>
                              <a:pt x="0" y="0"/>
                            </a:moveTo>
                            <a:cubicBezTo>
                              <a:pt x="274377" y="-43165"/>
                              <a:pt x="457441" y="55297"/>
                              <a:pt x="612857" y="0"/>
                            </a:cubicBezTo>
                            <a:cubicBezTo>
                              <a:pt x="768273" y="-55297"/>
                              <a:pt x="1012840" y="6861"/>
                              <a:pt x="1138164" y="0"/>
                            </a:cubicBezTo>
                            <a:cubicBezTo>
                              <a:pt x="1263488" y="-6861"/>
                              <a:pt x="1600573" y="52412"/>
                              <a:pt x="1721838" y="0"/>
                            </a:cubicBezTo>
                            <a:cubicBezTo>
                              <a:pt x="1843103" y="-52412"/>
                              <a:pt x="2061902" y="35912"/>
                              <a:pt x="2217960" y="0"/>
                            </a:cubicBezTo>
                            <a:cubicBezTo>
                              <a:pt x="2374018" y="-35912"/>
                              <a:pt x="2651749" y="49723"/>
                              <a:pt x="2918369" y="0"/>
                            </a:cubicBezTo>
                            <a:cubicBezTo>
                              <a:pt x="2950298" y="80999"/>
                              <a:pt x="2897630" y="236106"/>
                              <a:pt x="2918369" y="347082"/>
                            </a:cubicBezTo>
                            <a:cubicBezTo>
                              <a:pt x="2939108" y="458058"/>
                              <a:pt x="2911546" y="555442"/>
                              <a:pt x="2918369" y="738472"/>
                            </a:cubicBezTo>
                            <a:cubicBezTo>
                              <a:pt x="2759200" y="754709"/>
                              <a:pt x="2619068" y="710227"/>
                              <a:pt x="2422246" y="738472"/>
                            </a:cubicBezTo>
                            <a:cubicBezTo>
                              <a:pt x="2225424" y="766717"/>
                              <a:pt x="1958033" y="738231"/>
                              <a:pt x="1809389" y="738472"/>
                            </a:cubicBezTo>
                            <a:cubicBezTo>
                              <a:pt x="1660745" y="738713"/>
                              <a:pt x="1474411" y="737115"/>
                              <a:pt x="1254899" y="738472"/>
                            </a:cubicBezTo>
                            <a:cubicBezTo>
                              <a:pt x="1035387" y="739829"/>
                              <a:pt x="909267" y="701017"/>
                              <a:pt x="758776" y="738472"/>
                            </a:cubicBezTo>
                            <a:cubicBezTo>
                              <a:pt x="608285" y="775927"/>
                              <a:pt x="375924" y="711269"/>
                              <a:pt x="0" y="738472"/>
                            </a:cubicBezTo>
                            <a:cubicBezTo>
                              <a:pt x="-33497" y="650710"/>
                              <a:pt x="2051" y="499213"/>
                              <a:pt x="0" y="369236"/>
                            </a:cubicBezTo>
                            <a:cubicBezTo>
                              <a:pt x="-2051" y="239259"/>
                              <a:pt x="26997" y="17365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24E793D9-5A40-4755-BEBB-FBCF155303E3}"/>
                  </a:ext>
                </a:extLst>
              </p:cNvPr>
              <p:cNvSpPr/>
              <p:nvPr/>
            </p:nvSpPr>
            <p:spPr>
              <a:xfrm>
                <a:off x="989178" y="2495066"/>
                <a:ext cx="2272123" cy="624465"/>
              </a:xfrm>
              <a:prstGeom prst="wedgeEllipseCallout">
                <a:avLst>
                  <a:gd name="adj1" fmla="val -21329"/>
                  <a:gd name="adj2" fmla="val -109134"/>
                </a:avLst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↓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all </a:t>
                </a:r>
                <a:r>
                  <a:rPr lang="nl-NL" sz="1600" b="1" dirty="0">
                    <a:solidFill>
                      <a:schemeClr val="tx1"/>
                    </a:solidFill>
                  </a:rPr>
                  <a:t>subsets</a:t>
                </a:r>
                <a:r>
                  <a:rPr lang="nl-NL" sz="1600" dirty="0">
                    <a:solidFill>
                      <a:schemeClr val="tx1"/>
                    </a:solidFill>
                  </a:rPr>
                  <a:t> of a set 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24E793D9-5A40-4755-BEBB-FBCF15530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78" y="2495066"/>
                <a:ext cx="2272123" cy="624465"/>
              </a:xfrm>
              <a:prstGeom prst="wedgeEllipseCallout">
                <a:avLst>
                  <a:gd name="adj1" fmla="val -21329"/>
                  <a:gd name="adj2" fmla="val -109134"/>
                </a:avLst>
              </a:prstGeom>
              <a:blipFill>
                <a:blip r:embed="rId6"/>
                <a:stretch>
                  <a:fillRect b="-4142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5053D-7543-4D86-AE05-1F388569EBEC}"/>
                  </a:ext>
                </a:extLst>
              </p:cNvPr>
              <p:cNvSpPr txBox="1"/>
              <p:nvPr/>
            </p:nvSpPr>
            <p:spPr>
              <a:xfrm>
                <a:off x="1453487" y="3760060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nl-NL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5053D-7543-4D86-AE05-1F388569E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87" y="3760060"/>
                <a:ext cx="207621" cy="276999"/>
              </a:xfrm>
              <a:prstGeom prst="rect">
                <a:avLst/>
              </a:prstGeom>
              <a:blipFill>
                <a:blip r:embed="rId7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AC10A-A328-4229-8A7B-2908698C69CC}"/>
                  </a:ext>
                </a:extLst>
              </p:cNvPr>
              <p:cNvSpPr txBox="1"/>
              <p:nvPr/>
            </p:nvSpPr>
            <p:spPr>
              <a:xfrm>
                <a:off x="2329218" y="3760060"/>
                <a:ext cx="7370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nl-NL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AC10A-A328-4229-8A7B-2908698C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18" y="3760060"/>
                <a:ext cx="737061" cy="276999"/>
              </a:xfrm>
              <a:prstGeom prst="rect">
                <a:avLst/>
              </a:prstGeom>
              <a:blipFill>
                <a:blip r:embed="rId8"/>
                <a:stretch>
                  <a:fillRect t="-2222" r="-7438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17BC86B-CC53-458D-B98E-AB4EDE5CD5BC}"/>
              </a:ext>
            </a:extLst>
          </p:cNvPr>
          <p:cNvSpPr/>
          <p:nvPr/>
        </p:nvSpPr>
        <p:spPr>
          <a:xfrm>
            <a:off x="989178" y="4202432"/>
            <a:ext cx="672925" cy="351001"/>
          </a:xfrm>
          <a:prstGeom prst="wedgeEllipseCallout">
            <a:avLst>
              <a:gd name="adj1" fmla="val 28901"/>
              <a:gd name="adj2" fmla="val -71025"/>
            </a:avLst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Yes!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16B18461-9FF7-4775-95AD-0FA6FF4A5C0C}"/>
              </a:ext>
            </a:extLst>
          </p:cNvPr>
          <p:cNvSpPr/>
          <p:nvPr/>
        </p:nvSpPr>
        <p:spPr>
          <a:xfrm>
            <a:off x="2588376" y="4193029"/>
            <a:ext cx="672925" cy="351001"/>
          </a:xfrm>
          <a:prstGeom prst="wedgeEllipseCallout">
            <a:avLst>
              <a:gd name="adj1" fmla="val -32799"/>
              <a:gd name="adj2" fmla="val -76273"/>
            </a:avLst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Yes!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CC8CB8-A38B-43E8-A355-5111D43D4FE3}"/>
                  </a:ext>
                </a:extLst>
              </p:cNvPr>
              <p:cNvSpPr txBox="1"/>
              <p:nvPr/>
            </p:nvSpPr>
            <p:spPr>
              <a:xfrm>
                <a:off x="1310851" y="3380324"/>
                <a:ext cx="49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nl-NL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CC8CB8-A38B-43E8-A355-5111D43D4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51" y="3380324"/>
                <a:ext cx="492892" cy="276999"/>
              </a:xfrm>
              <a:prstGeom prst="rect">
                <a:avLst/>
              </a:prstGeom>
              <a:blipFill>
                <a:blip r:embed="rId9"/>
                <a:stretch>
                  <a:fillRect l="-6173" t="-4444" r="-12346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0BADD-3060-41B7-B403-145E22406DC0}"/>
                  </a:ext>
                </a:extLst>
              </p:cNvPr>
              <p:cNvSpPr txBox="1"/>
              <p:nvPr/>
            </p:nvSpPr>
            <p:spPr>
              <a:xfrm>
                <a:off x="2469097" y="3379280"/>
                <a:ext cx="49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nl-NL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0BADD-3060-41B7-B403-145E2240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097" y="3379280"/>
                <a:ext cx="492892" cy="276999"/>
              </a:xfrm>
              <a:prstGeom prst="rect">
                <a:avLst/>
              </a:prstGeom>
              <a:blipFill>
                <a:blip r:embed="rId10"/>
                <a:stretch>
                  <a:fillRect l="-6173" t="-2174" r="-12346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F1F5758-24F6-4BFD-B325-2ACAA29943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3649427"/>
                <a:ext cx="4172134" cy="59255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9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202500" indent="-20250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4050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5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6075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F1F5758-24F6-4BFD-B325-2ACAA299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49427"/>
                <a:ext cx="4172134" cy="5925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6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3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animBg="1"/>
      <p:bldP spid="14" grpId="0" uiExpand="1" build="p"/>
      <p:bldP spid="16" grpId="0" animBg="1"/>
      <p:bldP spid="3" grpId="0"/>
      <p:bldP spid="22" grpId="0"/>
      <p:bldP spid="23" grpId="0" animBg="1"/>
      <p:bldP spid="24" grpId="0" animBg="1"/>
      <p:bldP spid="26" grpId="0"/>
      <p:bldP spid="27" grpId="0"/>
      <p:bldP spid="2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FABD-2509-407A-BAAC-3CF42184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B: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E7FC6-0CC7-487C-ADCD-B48AD7E6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Faster Exponential Time Algorithm for Bin Packing with a Constant Number of Bins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DA29-C7D1-4BF6-AE00-E77F4E1B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hm2">
                <a:extLst>
                  <a:ext uri="{FF2B5EF4-FFF2-40B4-BE49-F238E27FC236}">
                    <a16:creationId xmlns:a16="http://schemas.microsoft.com/office/drawing/2014/main" id="{0FB1C55B-965A-4EC1-BAC7-2481E41F3683}"/>
                  </a:ext>
                </a:extLst>
              </p:cNvPr>
              <p:cNvSpPr/>
              <p:nvPr/>
            </p:nvSpPr>
            <p:spPr>
              <a:xfrm>
                <a:off x="480482" y="1179565"/>
                <a:ext cx="4321687" cy="10746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dirty="0">
                    <a:solidFill>
                      <a:schemeClr val="tx1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0" i="1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we can compute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i="1" dirty="0">
                    <a:solidFill>
                      <a:schemeClr val="accent4"/>
                    </a:solidFill>
                  </a:rPr>
                  <a:t> </a:t>
                </a:r>
                <a:r>
                  <a:rPr lang="en-US" b="0" dirty="0">
                    <a:solidFill>
                      <a:schemeClr val="accent4"/>
                    </a:solidFill>
                  </a:rPr>
                  <a:t>can be distributed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>
                    <a:solidFill>
                      <a:schemeClr val="accent4"/>
                    </a:solidFill>
                  </a:rPr>
                  <a:t> bins</a:t>
                </a:r>
                <a:r>
                  <a:rPr lang="en-US" b="1" dirty="0">
                    <a:solidFill>
                      <a:schemeClr val="tx2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</m:oMath>
                </a14:m>
                <a:r>
                  <a:rPr lang="en-US" b="0" i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4" name="Thm2">
                <a:extLst>
                  <a:ext uri="{FF2B5EF4-FFF2-40B4-BE49-F238E27FC236}">
                    <a16:creationId xmlns:a16="http://schemas.microsoft.com/office/drawing/2014/main" id="{0FB1C55B-965A-4EC1-BAC7-2481E41F3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2" y="1179565"/>
                <a:ext cx="4321687" cy="1074612"/>
              </a:xfrm>
              <a:prstGeom prst="roundRect">
                <a:avLst/>
              </a:prstGeom>
              <a:blipFill>
                <a:blip r:embed="rId2"/>
                <a:stretch>
                  <a:fillRect b="-55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D3EB01-5EF8-438F-B478-C6D058B29573}"/>
                  </a:ext>
                </a:extLst>
              </p:cNvPr>
              <p:cNvSpPr/>
              <p:nvPr/>
            </p:nvSpPr>
            <p:spPr>
              <a:xfrm>
                <a:off x="6223410" y="3169738"/>
                <a:ext cx="1357865" cy="28714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7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D3EB01-5EF8-438F-B478-C6D058B29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10" y="3169738"/>
                <a:ext cx="1357865" cy="287142"/>
              </a:xfrm>
              <a:prstGeom prst="rect">
                <a:avLst/>
              </a:prstGeom>
              <a:blipFill>
                <a:blip r:embed="rId3"/>
                <a:stretch>
                  <a:fillRect b="-28571"/>
                </a:stretch>
              </a:blipFill>
              <a:ln>
                <a:solidFill>
                  <a:srgbClr val="00729A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0F34CD-ACF8-4BAB-96E8-5247BC711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6277" y="2275471"/>
                <a:ext cx="4172134" cy="59255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fits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bins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0F34CD-ACF8-4BAB-96E8-5247BC711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6277" y="2275471"/>
                <a:ext cx="4172134" cy="592557"/>
              </a:xfrm>
              <a:blipFill>
                <a:blip r:embed="rId4"/>
                <a:stretch>
                  <a:fillRect l="-3070" b="-567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22D575-0B0E-4D13-A3A9-F3F2A0937995}"/>
                  </a:ext>
                </a:extLst>
              </p:cNvPr>
              <p:cNvSpPr/>
              <p:nvPr/>
            </p:nvSpPr>
            <p:spPr>
              <a:xfrm>
                <a:off x="5373162" y="1305094"/>
                <a:ext cx="2918369" cy="738472"/>
              </a:xfrm>
              <a:custGeom>
                <a:avLst/>
                <a:gdLst>
                  <a:gd name="connsiteX0" fmla="*/ 0 w 2918369"/>
                  <a:gd name="connsiteY0" fmla="*/ 0 h 738472"/>
                  <a:gd name="connsiteX1" fmla="*/ 525306 w 2918369"/>
                  <a:gd name="connsiteY1" fmla="*/ 0 h 738472"/>
                  <a:gd name="connsiteX2" fmla="*/ 1167348 w 2918369"/>
                  <a:gd name="connsiteY2" fmla="*/ 0 h 738472"/>
                  <a:gd name="connsiteX3" fmla="*/ 1692654 w 2918369"/>
                  <a:gd name="connsiteY3" fmla="*/ 0 h 738472"/>
                  <a:gd name="connsiteX4" fmla="*/ 2217960 w 2918369"/>
                  <a:gd name="connsiteY4" fmla="*/ 0 h 738472"/>
                  <a:gd name="connsiteX5" fmla="*/ 2918369 w 2918369"/>
                  <a:gd name="connsiteY5" fmla="*/ 0 h 738472"/>
                  <a:gd name="connsiteX6" fmla="*/ 2918369 w 2918369"/>
                  <a:gd name="connsiteY6" fmla="*/ 361851 h 738472"/>
                  <a:gd name="connsiteX7" fmla="*/ 2918369 w 2918369"/>
                  <a:gd name="connsiteY7" fmla="*/ 738472 h 738472"/>
                  <a:gd name="connsiteX8" fmla="*/ 2363879 w 2918369"/>
                  <a:gd name="connsiteY8" fmla="*/ 738472 h 738472"/>
                  <a:gd name="connsiteX9" fmla="*/ 1751021 w 2918369"/>
                  <a:gd name="connsiteY9" fmla="*/ 738472 h 738472"/>
                  <a:gd name="connsiteX10" fmla="*/ 1138164 w 2918369"/>
                  <a:gd name="connsiteY10" fmla="*/ 738472 h 738472"/>
                  <a:gd name="connsiteX11" fmla="*/ 554490 w 2918369"/>
                  <a:gd name="connsiteY11" fmla="*/ 738472 h 738472"/>
                  <a:gd name="connsiteX12" fmla="*/ 0 w 2918369"/>
                  <a:gd name="connsiteY12" fmla="*/ 738472 h 738472"/>
                  <a:gd name="connsiteX13" fmla="*/ 0 w 2918369"/>
                  <a:gd name="connsiteY13" fmla="*/ 384005 h 738472"/>
                  <a:gd name="connsiteX14" fmla="*/ 0 w 2918369"/>
                  <a:gd name="connsiteY14" fmla="*/ 0 h 73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8369" h="738472" fill="none" extrusionOk="0">
                    <a:moveTo>
                      <a:pt x="0" y="0"/>
                    </a:moveTo>
                    <a:cubicBezTo>
                      <a:pt x="192601" y="-15431"/>
                      <a:pt x="286829" y="14214"/>
                      <a:pt x="525306" y="0"/>
                    </a:cubicBezTo>
                    <a:cubicBezTo>
                      <a:pt x="763783" y="-14214"/>
                      <a:pt x="913793" y="15368"/>
                      <a:pt x="1167348" y="0"/>
                    </a:cubicBezTo>
                    <a:cubicBezTo>
                      <a:pt x="1420903" y="-15368"/>
                      <a:pt x="1520996" y="10790"/>
                      <a:pt x="1692654" y="0"/>
                    </a:cubicBezTo>
                    <a:cubicBezTo>
                      <a:pt x="1864312" y="-10790"/>
                      <a:pt x="2023632" y="62598"/>
                      <a:pt x="2217960" y="0"/>
                    </a:cubicBezTo>
                    <a:cubicBezTo>
                      <a:pt x="2412288" y="-62598"/>
                      <a:pt x="2678271" y="80536"/>
                      <a:pt x="2918369" y="0"/>
                    </a:cubicBezTo>
                    <a:cubicBezTo>
                      <a:pt x="2918870" y="81986"/>
                      <a:pt x="2883860" y="251266"/>
                      <a:pt x="2918369" y="361851"/>
                    </a:cubicBezTo>
                    <a:cubicBezTo>
                      <a:pt x="2952878" y="472436"/>
                      <a:pt x="2917258" y="655662"/>
                      <a:pt x="2918369" y="738472"/>
                    </a:cubicBezTo>
                    <a:cubicBezTo>
                      <a:pt x="2715760" y="771279"/>
                      <a:pt x="2570191" y="706272"/>
                      <a:pt x="2363879" y="738472"/>
                    </a:cubicBezTo>
                    <a:cubicBezTo>
                      <a:pt x="2157567" y="770672"/>
                      <a:pt x="2021406" y="700198"/>
                      <a:pt x="1751021" y="738472"/>
                    </a:cubicBezTo>
                    <a:cubicBezTo>
                      <a:pt x="1480636" y="776746"/>
                      <a:pt x="1331598" y="675889"/>
                      <a:pt x="1138164" y="738472"/>
                    </a:cubicBezTo>
                    <a:cubicBezTo>
                      <a:pt x="944730" y="801055"/>
                      <a:pt x="807058" y="678990"/>
                      <a:pt x="554490" y="738472"/>
                    </a:cubicBezTo>
                    <a:cubicBezTo>
                      <a:pt x="301922" y="797954"/>
                      <a:pt x="183739" y="721462"/>
                      <a:pt x="0" y="738472"/>
                    </a:cubicBezTo>
                    <a:cubicBezTo>
                      <a:pt x="-14061" y="577691"/>
                      <a:pt x="15289" y="463118"/>
                      <a:pt x="0" y="384005"/>
                    </a:cubicBezTo>
                    <a:cubicBezTo>
                      <a:pt x="-15289" y="304892"/>
                      <a:pt x="13417" y="172217"/>
                      <a:pt x="0" y="0"/>
                    </a:cubicBezTo>
                    <a:close/>
                  </a:path>
                  <a:path w="2918369" h="738472" stroke="0" extrusionOk="0">
                    <a:moveTo>
                      <a:pt x="0" y="0"/>
                    </a:moveTo>
                    <a:cubicBezTo>
                      <a:pt x="274377" y="-43165"/>
                      <a:pt x="457441" y="55297"/>
                      <a:pt x="612857" y="0"/>
                    </a:cubicBezTo>
                    <a:cubicBezTo>
                      <a:pt x="768273" y="-55297"/>
                      <a:pt x="1012840" y="6861"/>
                      <a:pt x="1138164" y="0"/>
                    </a:cubicBezTo>
                    <a:cubicBezTo>
                      <a:pt x="1263488" y="-6861"/>
                      <a:pt x="1600573" y="52412"/>
                      <a:pt x="1721838" y="0"/>
                    </a:cubicBezTo>
                    <a:cubicBezTo>
                      <a:pt x="1843103" y="-52412"/>
                      <a:pt x="2061902" y="35912"/>
                      <a:pt x="2217960" y="0"/>
                    </a:cubicBezTo>
                    <a:cubicBezTo>
                      <a:pt x="2374018" y="-35912"/>
                      <a:pt x="2651749" y="49723"/>
                      <a:pt x="2918369" y="0"/>
                    </a:cubicBezTo>
                    <a:cubicBezTo>
                      <a:pt x="2950298" y="80999"/>
                      <a:pt x="2897630" y="236106"/>
                      <a:pt x="2918369" y="347082"/>
                    </a:cubicBezTo>
                    <a:cubicBezTo>
                      <a:pt x="2939108" y="458058"/>
                      <a:pt x="2911546" y="555442"/>
                      <a:pt x="2918369" y="738472"/>
                    </a:cubicBezTo>
                    <a:cubicBezTo>
                      <a:pt x="2759200" y="754709"/>
                      <a:pt x="2619068" y="710227"/>
                      <a:pt x="2422246" y="738472"/>
                    </a:cubicBezTo>
                    <a:cubicBezTo>
                      <a:pt x="2225424" y="766717"/>
                      <a:pt x="1958033" y="738231"/>
                      <a:pt x="1809389" y="738472"/>
                    </a:cubicBezTo>
                    <a:cubicBezTo>
                      <a:pt x="1660745" y="738713"/>
                      <a:pt x="1474411" y="737115"/>
                      <a:pt x="1254899" y="738472"/>
                    </a:cubicBezTo>
                    <a:cubicBezTo>
                      <a:pt x="1035387" y="739829"/>
                      <a:pt x="909267" y="701017"/>
                      <a:pt x="758776" y="738472"/>
                    </a:cubicBezTo>
                    <a:cubicBezTo>
                      <a:pt x="608285" y="775927"/>
                      <a:pt x="375924" y="711269"/>
                      <a:pt x="0" y="738472"/>
                    </a:cubicBezTo>
                    <a:cubicBezTo>
                      <a:pt x="-33497" y="650710"/>
                      <a:pt x="2051" y="499213"/>
                      <a:pt x="0" y="369236"/>
                    </a:cubicBezTo>
                    <a:cubicBezTo>
                      <a:pt x="-2051" y="239259"/>
                      <a:pt x="26997" y="17365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415731141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dirty="0"/>
                  <a:t>Assume: </a:t>
                </a:r>
              </a:p>
              <a:p>
                <a:pPr marL="15240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 dirty="0">
                    <a:solidFill>
                      <a:schemeClr val="tx1"/>
                    </a:solidFill>
                  </a:rPr>
                  <a:t> items fit </a:t>
                </a:r>
                <a:r>
                  <a:rPr lang="nl-NL" sz="1800" b="1" dirty="0">
                    <a:solidFill>
                      <a:schemeClr val="tx1"/>
                    </a:solidFill>
                  </a:rPr>
                  <a:t>exactly </a:t>
                </a:r>
                <a:r>
                  <a:rPr lang="nl-NL" sz="1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 dirty="0">
                    <a:solidFill>
                      <a:schemeClr val="tx1"/>
                    </a:solidFill>
                  </a:rPr>
                  <a:t> bins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22D575-0B0E-4D13-A3A9-F3F2A0937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162" y="1305094"/>
                <a:ext cx="2918369" cy="738472"/>
              </a:xfrm>
              <a:prstGeom prst="rect">
                <a:avLst/>
              </a:prstGeom>
              <a:blipFill>
                <a:blip r:embed="rId5"/>
                <a:stretch>
                  <a:fillRect t="-763"/>
                </a:stretch>
              </a:blipFill>
              <a:ln w="19050">
                <a:solidFill>
                  <a:srgbClr val="007A37"/>
                </a:solidFill>
                <a:extLst>
                  <a:ext uri="{C807C97D-BFC1-408E-A445-0C87EB9F89A2}">
                    <ask:lineSketchStyleProps xmlns:ask="http://schemas.microsoft.com/office/drawing/2018/sketchyshapes" sd="4157311417">
                      <a:custGeom>
                        <a:avLst/>
                        <a:gdLst>
                          <a:gd name="connsiteX0" fmla="*/ 0 w 2918369"/>
                          <a:gd name="connsiteY0" fmla="*/ 0 h 738472"/>
                          <a:gd name="connsiteX1" fmla="*/ 525306 w 2918369"/>
                          <a:gd name="connsiteY1" fmla="*/ 0 h 738472"/>
                          <a:gd name="connsiteX2" fmla="*/ 1167348 w 2918369"/>
                          <a:gd name="connsiteY2" fmla="*/ 0 h 738472"/>
                          <a:gd name="connsiteX3" fmla="*/ 1692654 w 2918369"/>
                          <a:gd name="connsiteY3" fmla="*/ 0 h 738472"/>
                          <a:gd name="connsiteX4" fmla="*/ 2217960 w 2918369"/>
                          <a:gd name="connsiteY4" fmla="*/ 0 h 738472"/>
                          <a:gd name="connsiteX5" fmla="*/ 2918369 w 2918369"/>
                          <a:gd name="connsiteY5" fmla="*/ 0 h 738472"/>
                          <a:gd name="connsiteX6" fmla="*/ 2918369 w 2918369"/>
                          <a:gd name="connsiteY6" fmla="*/ 361851 h 738472"/>
                          <a:gd name="connsiteX7" fmla="*/ 2918369 w 2918369"/>
                          <a:gd name="connsiteY7" fmla="*/ 738472 h 738472"/>
                          <a:gd name="connsiteX8" fmla="*/ 2363879 w 2918369"/>
                          <a:gd name="connsiteY8" fmla="*/ 738472 h 738472"/>
                          <a:gd name="connsiteX9" fmla="*/ 1751021 w 2918369"/>
                          <a:gd name="connsiteY9" fmla="*/ 738472 h 738472"/>
                          <a:gd name="connsiteX10" fmla="*/ 1138164 w 2918369"/>
                          <a:gd name="connsiteY10" fmla="*/ 738472 h 738472"/>
                          <a:gd name="connsiteX11" fmla="*/ 554490 w 2918369"/>
                          <a:gd name="connsiteY11" fmla="*/ 738472 h 738472"/>
                          <a:gd name="connsiteX12" fmla="*/ 0 w 2918369"/>
                          <a:gd name="connsiteY12" fmla="*/ 738472 h 738472"/>
                          <a:gd name="connsiteX13" fmla="*/ 0 w 2918369"/>
                          <a:gd name="connsiteY13" fmla="*/ 384005 h 738472"/>
                          <a:gd name="connsiteX14" fmla="*/ 0 w 2918369"/>
                          <a:gd name="connsiteY14" fmla="*/ 0 h 7384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918369" h="738472" fill="none" extrusionOk="0">
                            <a:moveTo>
                              <a:pt x="0" y="0"/>
                            </a:moveTo>
                            <a:cubicBezTo>
                              <a:pt x="192601" y="-15431"/>
                              <a:pt x="286829" y="14214"/>
                              <a:pt x="525306" y="0"/>
                            </a:cubicBezTo>
                            <a:cubicBezTo>
                              <a:pt x="763783" y="-14214"/>
                              <a:pt x="913793" y="15368"/>
                              <a:pt x="1167348" y="0"/>
                            </a:cubicBezTo>
                            <a:cubicBezTo>
                              <a:pt x="1420903" y="-15368"/>
                              <a:pt x="1520996" y="10790"/>
                              <a:pt x="1692654" y="0"/>
                            </a:cubicBezTo>
                            <a:cubicBezTo>
                              <a:pt x="1864312" y="-10790"/>
                              <a:pt x="2023632" y="62598"/>
                              <a:pt x="2217960" y="0"/>
                            </a:cubicBezTo>
                            <a:cubicBezTo>
                              <a:pt x="2412288" y="-62598"/>
                              <a:pt x="2678271" y="80536"/>
                              <a:pt x="2918369" y="0"/>
                            </a:cubicBezTo>
                            <a:cubicBezTo>
                              <a:pt x="2918870" y="81986"/>
                              <a:pt x="2883860" y="251266"/>
                              <a:pt x="2918369" y="361851"/>
                            </a:cubicBezTo>
                            <a:cubicBezTo>
                              <a:pt x="2952878" y="472436"/>
                              <a:pt x="2917258" y="655662"/>
                              <a:pt x="2918369" y="738472"/>
                            </a:cubicBezTo>
                            <a:cubicBezTo>
                              <a:pt x="2715760" y="771279"/>
                              <a:pt x="2570191" y="706272"/>
                              <a:pt x="2363879" y="738472"/>
                            </a:cubicBezTo>
                            <a:cubicBezTo>
                              <a:pt x="2157567" y="770672"/>
                              <a:pt x="2021406" y="700198"/>
                              <a:pt x="1751021" y="738472"/>
                            </a:cubicBezTo>
                            <a:cubicBezTo>
                              <a:pt x="1480636" y="776746"/>
                              <a:pt x="1331598" y="675889"/>
                              <a:pt x="1138164" y="738472"/>
                            </a:cubicBezTo>
                            <a:cubicBezTo>
                              <a:pt x="944730" y="801055"/>
                              <a:pt x="807058" y="678990"/>
                              <a:pt x="554490" y="738472"/>
                            </a:cubicBezTo>
                            <a:cubicBezTo>
                              <a:pt x="301922" y="797954"/>
                              <a:pt x="183739" y="721462"/>
                              <a:pt x="0" y="738472"/>
                            </a:cubicBezTo>
                            <a:cubicBezTo>
                              <a:pt x="-14061" y="577691"/>
                              <a:pt x="15289" y="463118"/>
                              <a:pt x="0" y="384005"/>
                            </a:cubicBezTo>
                            <a:cubicBezTo>
                              <a:pt x="-15289" y="304892"/>
                              <a:pt x="13417" y="172217"/>
                              <a:pt x="0" y="0"/>
                            </a:cubicBezTo>
                            <a:close/>
                          </a:path>
                          <a:path w="2918369" h="738472" stroke="0" extrusionOk="0">
                            <a:moveTo>
                              <a:pt x="0" y="0"/>
                            </a:moveTo>
                            <a:cubicBezTo>
                              <a:pt x="274377" y="-43165"/>
                              <a:pt x="457441" y="55297"/>
                              <a:pt x="612857" y="0"/>
                            </a:cubicBezTo>
                            <a:cubicBezTo>
                              <a:pt x="768273" y="-55297"/>
                              <a:pt x="1012840" y="6861"/>
                              <a:pt x="1138164" y="0"/>
                            </a:cubicBezTo>
                            <a:cubicBezTo>
                              <a:pt x="1263488" y="-6861"/>
                              <a:pt x="1600573" y="52412"/>
                              <a:pt x="1721838" y="0"/>
                            </a:cubicBezTo>
                            <a:cubicBezTo>
                              <a:pt x="1843103" y="-52412"/>
                              <a:pt x="2061902" y="35912"/>
                              <a:pt x="2217960" y="0"/>
                            </a:cubicBezTo>
                            <a:cubicBezTo>
                              <a:pt x="2374018" y="-35912"/>
                              <a:pt x="2651749" y="49723"/>
                              <a:pt x="2918369" y="0"/>
                            </a:cubicBezTo>
                            <a:cubicBezTo>
                              <a:pt x="2950298" y="80999"/>
                              <a:pt x="2897630" y="236106"/>
                              <a:pt x="2918369" y="347082"/>
                            </a:cubicBezTo>
                            <a:cubicBezTo>
                              <a:pt x="2939108" y="458058"/>
                              <a:pt x="2911546" y="555442"/>
                              <a:pt x="2918369" y="738472"/>
                            </a:cubicBezTo>
                            <a:cubicBezTo>
                              <a:pt x="2759200" y="754709"/>
                              <a:pt x="2619068" y="710227"/>
                              <a:pt x="2422246" y="738472"/>
                            </a:cubicBezTo>
                            <a:cubicBezTo>
                              <a:pt x="2225424" y="766717"/>
                              <a:pt x="1958033" y="738231"/>
                              <a:pt x="1809389" y="738472"/>
                            </a:cubicBezTo>
                            <a:cubicBezTo>
                              <a:pt x="1660745" y="738713"/>
                              <a:pt x="1474411" y="737115"/>
                              <a:pt x="1254899" y="738472"/>
                            </a:cubicBezTo>
                            <a:cubicBezTo>
                              <a:pt x="1035387" y="739829"/>
                              <a:pt x="909267" y="701017"/>
                              <a:pt x="758776" y="738472"/>
                            </a:cubicBezTo>
                            <a:cubicBezTo>
                              <a:pt x="608285" y="775927"/>
                              <a:pt x="375924" y="711269"/>
                              <a:pt x="0" y="738472"/>
                            </a:cubicBezTo>
                            <a:cubicBezTo>
                              <a:pt x="-33497" y="650710"/>
                              <a:pt x="2051" y="499213"/>
                              <a:pt x="0" y="369236"/>
                            </a:cubicBezTo>
                            <a:cubicBezTo>
                              <a:pt x="-2051" y="239259"/>
                              <a:pt x="26997" y="17365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hm2">
                <a:extLst>
                  <a:ext uri="{FF2B5EF4-FFF2-40B4-BE49-F238E27FC236}">
                    <a16:creationId xmlns:a16="http://schemas.microsoft.com/office/drawing/2014/main" id="{98E192D4-9B8F-4037-B106-13DAF3E42635}"/>
                  </a:ext>
                </a:extLst>
              </p:cNvPr>
              <p:cNvSpPr/>
              <p:nvPr/>
            </p:nvSpPr>
            <p:spPr>
              <a:xfrm>
                <a:off x="4152080" y="175949"/>
                <a:ext cx="4293163" cy="892175"/>
              </a:xfrm>
              <a:prstGeom prst="roundRect">
                <a:avLst/>
              </a:prstGeom>
              <a:solidFill>
                <a:srgbClr val="C5FFC5">
                  <a:alpha val="44706"/>
                </a:srgbClr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Algorithm B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hm2">
                <a:extLst>
                  <a:ext uri="{FF2B5EF4-FFF2-40B4-BE49-F238E27FC236}">
                    <a16:creationId xmlns:a16="http://schemas.microsoft.com/office/drawing/2014/main" id="{98E192D4-9B8F-4037-B106-13DAF3E42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080" y="175949"/>
                <a:ext cx="4293163" cy="892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24E793D9-5A40-4755-BEBB-FBCF155303E3}"/>
                  </a:ext>
                </a:extLst>
              </p:cNvPr>
              <p:cNvSpPr/>
              <p:nvPr/>
            </p:nvSpPr>
            <p:spPr>
              <a:xfrm>
                <a:off x="989178" y="2495066"/>
                <a:ext cx="2272123" cy="624465"/>
              </a:xfrm>
              <a:prstGeom prst="wedgeEllipseCallout">
                <a:avLst>
                  <a:gd name="adj1" fmla="val -21329"/>
                  <a:gd name="adj2" fmla="val -109134"/>
                </a:avLst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↓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all </a:t>
                </a:r>
                <a:r>
                  <a:rPr lang="nl-NL" sz="1600" b="1" dirty="0">
                    <a:solidFill>
                      <a:schemeClr val="tx1"/>
                    </a:solidFill>
                  </a:rPr>
                  <a:t>subsets</a:t>
                </a:r>
                <a:r>
                  <a:rPr lang="nl-NL" sz="1600" dirty="0">
                    <a:solidFill>
                      <a:schemeClr val="tx1"/>
                    </a:solidFill>
                  </a:rPr>
                  <a:t> of a set 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24E793D9-5A40-4755-BEBB-FBCF15530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78" y="2495066"/>
                <a:ext cx="2272123" cy="624465"/>
              </a:xfrm>
              <a:prstGeom prst="wedgeEllipseCallout">
                <a:avLst>
                  <a:gd name="adj1" fmla="val -21329"/>
                  <a:gd name="adj2" fmla="val -109134"/>
                </a:avLst>
              </a:prstGeom>
              <a:blipFill>
                <a:blip r:embed="rId7"/>
                <a:stretch>
                  <a:fillRect b="-4142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5053D-7543-4D86-AE05-1F388569EBEC}"/>
                  </a:ext>
                </a:extLst>
              </p:cNvPr>
              <p:cNvSpPr txBox="1"/>
              <p:nvPr/>
            </p:nvSpPr>
            <p:spPr>
              <a:xfrm>
                <a:off x="1453487" y="3760060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nl-NL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5053D-7543-4D86-AE05-1F388569E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87" y="3760060"/>
                <a:ext cx="207621" cy="276999"/>
              </a:xfrm>
              <a:prstGeom prst="rect">
                <a:avLst/>
              </a:prstGeom>
              <a:blipFill>
                <a:blip r:embed="rId8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AC10A-A328-4229-8A7B-2908698C69CC}"/>
                  </a:ext>
                </a:extLst>
              </p:cNvPr>
              <p:cNvSpPr txBox="1"/>
              <p:nvPr/>
            </p:nvSpPr>
            <p:spPr>
              <a:xfrm>
                <a:off x="2329218" y="3760060"/>
                <a:ext cx="7370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nl-NL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AC10A-A328-4229-8A7B-2908698C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18" y="3760060"/>
                <a:ext cx="737061" cy="276999"/>
              </a:xfrm>
              <a:prstGeom prst="rect">
                <a:avLst/>
              </a:prstGeom>
              <a:blipFill>
                <a:blip r:embed="rId9"/>
                <a:stretch>
                  <a:fillRect t="-2222" r="-7438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17BC86B-CC53-458D-B98E-AB4EDE5CD5BC}"/>
              </a:ext>
            </a:extLst>
          </p:cNvPr>
          <p:cNvSpPr/>
          <p:nvPr/>
        </p:nvSpPr>
        <p:spPr>
          <a:xfrm>
            <a:off x="989178" y="4202432"/>
            <a:ext cx="672925" cy="351001"/>
          </a:xfrm>
          <a:prstGeom prst="wedgeEllipseCallout">
            <a:avLst>
              <a:gd name="adj1" fmla="val 28901"/>
              <a:gd name="adj2" fmla="val -71025"/>
            </a:avLst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Yes!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16B18461-9FF7-4775-95AD-0FA6FF4A5C0C}"/>
              </a:ext>
            </a:extLst>
          </p:cNvPr>
          <p:cNvSpPr/>
          <p:nvPr/>
        </p:nvSpPr>
        <p:spPr>
          <a:xfrm>
            <a:off x="2588376" y="4193029"/>
            <a:ext cx="672925" cy="351001"/>
          </a:xfrm>
          <a:prstGeom prst="wedgeEllipseCallout">
            <a:avLst>
              <a:gd name="adj1" fmla="val -32799"/>
              <a:gd name="adj2" fmla="val -76273"/>
            </a:avLst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Yes!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CC8CB8-A38B-43E8-A355-5111D43D4FE3}"/>
                  </a:ext>
                </a:extLst>
              </p:cNvPr>
              <p:cNvSpPr txBox="1"/>
              <p:nvPr/>
            </p:nvSpPr>
            <p:spPr>
              <a:xfrm>
                <a:off x="1310851" y="3380324"/>
                <a:ext cx="49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nl-NL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CC8CB8-A38B-43E8-A355-5111D43D4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51" y="3380324"/>
                <a:ext cx="492892" cy="276999"/>
              </a:xfrm>
              <a:prstGeom prst="rect">
                <a:avLst/>
              </a:prstGeom>
              <a:blipFill>
                <a:blip r:embed="rId10"/>
                <a:stretch>
                  <a:fillRect l="-6173" t="-4444" r="-12346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0BADD-3060-41B7-B403-145E22406DC0}"/>
                  </a:ext>
                </a:extLst>
              </p:cNvPr>
              <p:cNvSpPr txBox="1"/>
              <p:nvPr/>
            </p:nvSpPr>
            <p:spPr>
              <a:xfrm>
                <a:off x="2469097" y="3379280"/>
                <a:ext cx="49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nl-NL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0BADD-3060-41B7-B403-145E2240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097" y="3379280"/>
                <a:ext cx="492892" cy="276999"/>
              </a:xfrm>
              <a:prstGeom prst="rect">
                <a:avLst/>
              </a:prstGeom>
              <a:blipFill>
                <a:blip r:embed="rId11"/>
                <a:stretch>
                  <a:fillRect l="-6173" t="-2174" r="-12346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F1F5758-24F6-4BFD-B325-2ACAA29943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3649427"/>
                <a:ext cx="4172134" cy="59255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spcAft>
                    <a:spcPts val="413"/>
                  </a:spcAft>
                  <a:buFont typeface="Arial" panose="020B0604020202020204" pitchFamily="34" charset="0"/>
                  <a:buNone/>
                  <a:defRPr sz="19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202500" indent="-202500" algn="l" defTabSz="514350" rtl="0" eaLnBrk="1" latinLnBrk="0" hangingPunct="1">
                  <a:lnSpc>
                    <a:spcPct val="100000"/>
                  </a:lnSpc>
                  <a:spcBef>
                    <a:spcPts val="413"/>
                  </a:spcBef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  <a:defRPr sz="16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4050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5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607500" indent="-202500" algn="l" defTabSz="51435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lnSpc>
                    <a:spcPct val="90000"/>
                  </a:lnSpc>
                  <a:spcBef>
                    <a:spcPts val="281"/>
                  </a:spcBef>
                  <a:buFont typeface="Arial" panose="020B0604020202020204" pitchFamily="34" charset="0"/>
                  <a:buChar char="•"/>
                  <a:defRPr sz="10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F1F5758-24F6-4BFD-B325-2ACAA299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49427"/>
                <a:ext cx="4172134" cy="5925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hm2">
                <a:extLst>
                  <a:ext uri="{FF2B5EF4-FFF2-40B4-BE49-F238E27FC236}">
                    <a16:creationId xmlns:a16="http://schemas.microsoft.com/office/drawing/2014/main" id="{2A48E4A0-9A88-4858-A60C-5AD005D48987}"/>
                  </a:ext>
                </a:extLst>
              </p:cNvPr>
              <p:cNvSpPr/>
              <p:nvPr/>
            </p:nvSpPr>
            <p:spPr>
              <a:xfrm>
                <a:off x="168374" y="3539138"/>
                <a:ext cx="4321687" cy="8293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999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hm2">
                <a:extLst>
                  <a:ext uri="{FF2B5EF4-FFF2-40B4-BE49-F238E27FC236}">
                    <a16:creationId xmlns:a16="http://schemas.microsoft.com/office/drawing/2014/main" id="{2A48E4A0-9A88-4858-A60C-5AD005D48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4" y="3539138"/>
                <a:ext cx="4321687" cy="82939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3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FDB4C2E-7941-A04F-8972-33B6480C6F03}" vid="{9F417AD2-ED3B-5B49-9C3A-2AA27F404A1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TUe_presentatie16x9_zonder_blokken</Template>
  <TotalTime>42255</TotalTime>
  <Words>1604</Words>
  <Application>Microsoft Office PowerPoint</Application>
  <PresentationFormat>On-screen Show (16:9)</PresentationFormat>
  <Paragraphs>251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Abel</vt:lpstr>
      <vt:lpstr>Arial</vt:lpstr>
      <vt:lpstr>Calibri</vt:lpstr>
      <vt:lpstr>Cambria Math</vt:lpstr>
      <vt:lpstr>Courier New</vt:lpstr>
      <vt:lpstr>Rockwell Extra Bold</vt:lpstr>
      <vt:lpstr>Wingdings</vt:lpstr>
      <vt:lpstr>TUe</vt:lpstr>
      <vt:lpstr>A Faster Exponential Time Algorithm for        Bin Packing with Constant Number of Bins</vt:lpstr>
      <vt:lpstr>Bin Packing</vt:lpstr>
      <vt:lpstr>Bin Packing</vt:lpstr>
      <vt:lpstr>Bin Packing</vt:lpstr>
      <vt:lpstr>Parameters α(w) and |B|</vt:lpstr>
      <vt:lpstr>Algorithm A:</vt:lpstr>
      <vt:lpstr>Algorithm B:</vt:lpstr>
      <vt:lpstr>Algorithm B:</vt:lpstr>
      <vt:lpstr>Algorithm B:</vt:lpstr>
      <vt:lpstr>Additive Combinatorics</vt:lpstr>
      <vt:lpstr>Additive Combinatorics</vt:lpstr>
      <vt:lpstr>Additive Combinatorics</vt:lpstr>
      <vt:lpstr>Additive Combinatorics</vt:lpstr>
      <vt:lpstr>Additive Combinatorics</vt:lpstr>
      <vt:lpstr>Additive Combinatorics</vt:lpstr>
      <vt:lpstr>Additive Combinatorics</vt:lpstr>
      <vt:lpstr>Conclusion</vt:lpstr>
    </vt:vector>
  </TitlesOfParts>
  <Company>BCF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Parameterized Complexity of Partial Scheduling</dc:title>
  <dc:creator>Swennenhuis, C.M.F.</dc:creator>
  <cp:lastModifiedBy>Swennenhuis, Céline</cp:lastModifiedBy>
  <cp:revision>243</cp:revision>
  <cp:lastPrinted>2019-10-25T12:58:30Z</cp:lastPrinted>
  <dcterms:created xsi:type="dcterms:W3CDTF">2019-10-17T13:04:26Z</dcterms:created>
  <dcterms:modified xsi:type="dcterms:W3CDTF">2021-05-31T07:24:52Z</dcterms:modified>
</cp:coreProperties>
</file>